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2" r:id="rId2"/>
  </p:sldMasterIdLst>
  <p:notesMasterIdLst>
    <p:notesMasterId r:id="rId15"/>
  </p:notesMasterIdLst>
  <p:sldIdLst>
    <p:sldId id="256" r:id="rId3"/>
    <p:sldId id="267" r:id="rId4"/>
    <p:sldId id="257" r:id="rId5"/>
    <p:sldId id="258" r:id="rId6"/>
    <p:sldId id="268" r:id="rId7"/>
    <p:sldId id="260" r:id="rId8"/>
    <p:sldId id="269" r:id="rId9"/>
    <p:sldId id="262" r:id="rId10"/>
    <p:sldId id="270" r:id="rId11"/>
    <p:sldId id="264" r:id="rId12"/>
    <p:sldId id="265" r:id="rId13"/>
    <p:sldId id="266" r:id="rId14"/>
  </p:sldIdLst>
  <p:sldSz cx="14630400" cy="8229600"/>
  <p:notesSz cx="8229600" cy="14630400"/>
  <p:embeddedFontLs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Century Gothic" panose="020B0502020202020204" pitchFamily="34" charset="0"/>
      <p:regular r:id="rId22"/>
      <p:bold r:id="rId23"/>
      <p:italic r:id="rId24"/>
      <p:boldItalic r:id="rId25"/>
    </p:embeddedFont>
    <p:embeddedFont>
      <p:font typeface="Georgia Pro Cond" panose="02040506050405020303" pitchFamily="18" charset="0"/>
      <p:regular r:id="rId26"/>
      <p:bold r:id="rId27"/>
      <p:italic r:id="rId28"/>
      <p:boldItalic r:id="rId29"/>
    </p:embeddedFont>
    <p:embeddedFont>
      <p:font typeface="Lato" panose="020F0502020204030203" pitchFamily="34" charset="0"/>
      <p:regular r:id="rId30"/>
      <p:bold r:id="rId31"/>
      <p:italic r:id="rId32"/>
      <p:boldItalic r:id="rId33"/>
    </p:embeddedFont>
    <p:embeddedFont>
      <p:font typeface="Lora" pitchFamily="2" charset="0"/>
      <p:regular r:id="rId34"/>
      <p:bold r:id="rId35"/>
      <p:italic r:id="rId36"/>
      <p:boldItalic r:id="rId37"/>
    </p:embeddedFont>
    <p:embeddedFont>
      <p:font typeface="Nunito Semi Bold" panose="020B0604020202020204" charset="0"/>
      <p:regular r:id="rId38"/>
    </p:embeddedFont>
    <p:embeddedFont>
      <p:font typeface="Open Sans Extrabold" panose="020B0906030804020204" pitchFamily="34" charset="0"/>
      <p:bold r:id="rId39"/>
      <p:boldItalic r:id="rId40"/>
    </p:embeddedFont>
    <p:embeddedFont>
      <p:font typeface="PT Sans" panose="020B0503020203020204" pitchFamily="34" charset="0"/>
      <p:regular r:id="rId41"/>
      <p:bold r:id="rId42"/>
      <p:italic r:id="rId43"/>
      <p:boldItalic r:id="rId44"/>
    </p:embeddedFont>
    <p:embeddedFont>
      <p:font typeface="Ravie" panose="04040805050809020602" pitchFamily="82" charset="0"/>
      <p:regular r:id="rId45"/>
    </p:embeddedFont>
    <p:embeddedFont>
      <p:font typeface="Roboto Black" panose="02000000000000000000" pitchFamily="2" charset="0"/>
      <p:bold r:id="rId46"/>
      <p:boldItalic r:id="rId47"/>
    </p:embeddedFont>
    <p:embeddedFont>
      <p:font typeface="Russo One" panose="02000503050000020004" pitchFamily="2"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E5FD"/>
    <a:srgbClr val="E122A4"/>
    <a:srgbClr val="9F066C"/>
    <a:srgbClr val="FC31B9"/>
    <a:srgbClr val="F327AF"/>
    <a:srgbClr val="AF0878"/>
    <a:srgbClr val="FB30B7"/>
    <a:srgbClr val="CFDCFF"/>
    <a:srgbClr val="D6E1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font" Target="fonts/font27.fntdata"/><Relationship Id="rId47" Type="http://schemas.openxmlformats.org/officeDocument/2006/relationships/font" Target="fonts/font32.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1.fntdata"/><Relationship Id="rId29" Type="http://schemas.openxmlformats.org/officeDocument/2006/relationships/font" Target="fonts/font14.fntdata"/><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font" Target="fonts/font30.fntdata"/><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font" Target="fonts/font29.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font" Target="fonts/font28.fntdata"/><Relationship Id="rId48" Type="http://schemas.openxmlformats.org/officeDocument/2006/relationships/font" Target="fonts/font33.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font" Target="fonts/font31.fntdata"/><Relationship Id="rId20" Type="http://schemas.openxmlformats.org/officeDocument/2006/relationships/font" Target="fonts/font5.fntdata"/><Relationship Id="rId41"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590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20AEF-F524-4F7A-9DC5-34AB00000FD7}" type="slidenum">
              <a:rPr lang="en-US" smtClean="0"/>
              <a:t>9</a:t>
            </a:fld>
            <a:endParaRPr lang="en-US"/>
          </a:p>
        </p:txBody>
      </p:sp>
    </p:spTree>
    <p:extLst>
      <p:ext uri="{BB962C8B-B14F-4D97-AF65-F5344CB8AC3E}">
        <p14:creationId xmlns:p14="http://schemas.microsoft.com/office/powerpoint/2010/main" val="4170621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CE2A68-C89A-4682-8687-D0A688F41D77}"/>
              </a:ext>
            </a:extLst>
          </p:cNvPr>
          <p:cNvSpPr>
            <a:spLocks noGrp="1"/>
          </p:cNvSpPr>
          <p:nvPr>
            <p:ph type="dt" sz="half" idx="10"/>
          </p:nvPr>
        </p:nvSpPr>
        <p:spPr/>
        <p:txBody>
          <a:bodyPr/>
          <a:lstStyle/>
          <a:p>
            <a:fld id="{FFD7381C-9EF9-4C11-835C-A4502C517C6B}" type="datetimeFigureOut">
              <a:rPr lang="en-US" smtClean="0"/>
              <a:t>11/11/2024</a:t>
            </a:fld>
            <a:endParaRPr lang="en-US" dirty="0"/>
          </a:p>
        </p:txBody>
      </p:sp>
      <p:sp>
        <p:nvSpPr>
          <p:cNvPr id="3" name="Footer Placeholder 2">
            <a:extLst>
              <a:ext uri="{FF2B5EF4-FFF2-40B4-BE49-F238E27FC236}">
                <a16:creationId xmlns:a16="http://schemas.microsoft.com/office/drawing/2014/main" id="{D4DCE3A9-5481-42A3-AD5F-5143E85F30E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30CAC2-9AC8-47D8-B267-B05A500DB576}"/>
              </a:ext>
            </a:extLst>
          </p:cNvPr>
          <p:cNvSpPr>
            <a:spLocks noGrp="1"/>
          </p:cNvSpPr>
          <p:nvPr>
            <p:ph type="sldNum" sz="quarter" idx="12"/>
          </p:nvPr>
        </p:nvSpPr>
        <p:spPr/>
        <p:txBody>
          <a:bodyPr/>
          <a:lstStyle/>
          <a:p>
            <a:fld id="{9FFCD291-FAAF-4EFA-A16A-14E15C6CE63F}" type="slidenum">
              <a:rPr lang="en-US" smtClean="0"/>
              <a:t>‹#›</a:t>
            </a:fld>
            <a:endParaRPr lang="en-US" dirty="0"/>
          </a:p>
        </p:txBody>
      </p:sp>
      <p:sp>
        <p:nvSpPr>
          <p:cNvPr id="5" name="Footer Placeholder 1">
            <a:extLst>
              <a:ext uri="{FF2B5EF4-FFF2-40B4-BE49-F238E27FC236}">
                <a16:creationId xmlns:a16="http://schemas.microsoft.com/office/drawing/2014/main" id="{3D536CA2-26E9-4581-8103-4D17B37EC16A}"/>
              </a:ext>
            </a:extLst>
          </p:cNvPr>
          <p:cNvSpPr txBox="1">
            <a:spLocks/>
          </p:cNvSpPr>
          <p:nvPr userDrawn="1"/>
        </p:nvSpPr>
        <p:spPr>
          <a:xfrm>
            <a:off x="5279667" y="7853270"/>
            <a:ext cx="4071067" cy="438150"/>
          </a:xfrm>
          <a:prstGeom prst="rect">
            <a:avLst/>
          </a:prstGeom>
        </p:spPr>
        <p:txBody>
          <a:bodyPr vert="horz" lIns="109728" tIns="54864" rIns="109728" bIns="5486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920" b="1" dirty="0">
                <a:solidFill>
                  <a:schemeClr val="tx1">
                    <a:lumMod val="65000"/>
                    <a:lumOff val="35000"/>
                  </a:schemeClr>
                </a:solidFill>
                <a:latin typeface="Economica" panose="02000506040000020004" pitchFamily="2" charset="0"/>
              </a:rPr>
              <a:t>www.youtube.com/powerupwithpowerpoint</a:t>
            </a:r>
            <a:endParaRPr lang="en-IN" sz="1920" b="1" dirty="0">
              <a:solidFill>
                <a:schemeClr val="tx1">
                  <a:lumMod val="65000"/>
                  <a:lumOff val="35000"/>
                </a:schemeClr>
              </a:solidFill>
              <a:latin typeface="Economica" panose="02000506040000020004" pitchFamily="2" charset="0"/>
            </a:endParaRPr>
          </a:p>
        </p:txBody>
      </p:sp>
    </p:spTree>
    <p:extLst>
      <p:ext uri="{BB962C8B-B14F-4D97-AF65-F5344CB8AC3E}">
        <p14:creationId xmlns:p14="http://schemas.microsoft.com/office/powerpoint/2010/main" val="3997395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0FBC-34E4-D44D-58BD-2DEAF3C42F4C}"/>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2048EEDE-4450-1377-ED88-44DDD75FE95F}"/>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1E2D7833-DD8D-40F2-D85B-20F1E7B243DA}"/>
              </a:ext>
            </a:extLst>
          </p:cNvPr>
          <p:cNvSpPr>
            <a:spLocks noGrp="1"/>
          </p:cNvSpPr>
          <p:nvPr>
            <p:ph type="dt" sz="half" idx="10"/>
          </p:nvPr>
        </p:nvSpPr>
        <p:spPr/>
        <p:txBody>
          <a:bodyPr/>
          <a:lstStyle/>
          <a:p>
            <a:fld id="{9DCA20C5-44C2-49D2-807C-F07F7EE72DC1}" type="datetimeFigureOut">
              <a:rPr lang="en-US" smtClean="0"/>
              <a:t>11/11/2024</a:t>
            </a:fld>
            <a:endParaRPr lang="en-US"/>
          </a:p>
        </p:txBody>
      </p:sp>
      <p:sp>
        <p:nvSpPr>
          <p:cNvPr id="5" name="Footer Placeholder 4">
            <a:extLst>
              <a:ext uri="{FF2B5EF4-FFF2-40B4-BE49-F238E27FC236}">
                <a16:creationId xmlns:a16="http://schemas.microsoft.com/office/drawing/2014/main" id="{68F6AB1C-2C8C-5F66-860F-CDEE29220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52970B-5DF7-C8A9-AD6F-21A10E32F3CB}"/>
              </a:ext>
            </a:extLst>
          </p:cNvPr>
          <p:cNvSpPr>
            <a:spLocks noGrp="1"/>
          </p:cNvSpPr>
          <p:nvPr>
            <p:ph type="sldNum" sz="quarter" idx="12"/>
          </p:nvPr>
        </p:nvSpPr>
        <p:spPr/>
        <p:txBody>
          <a:bodyPr/>
          <a:lstStyle/>
          <a:p>
            <a:fld id="{06C812EE-6FD4-49A6-8669-3D77EF733D5F}" type="slidenum">
              <a:rPr lang="en-US" smtClean="0"/>
              <a:t>‹#›</a:t>
            </a:fld>
            <a:endParaRPr lang="en-US"/>
          </a:p>
        </p:txBody>
      </p:sp>
    </p:spTree>
    <p:extLst>
      <p:ext uri="{BB962C8B-B14F-4D97-AF65-F5344CB8AC3E}">
        <p14:creationId xmlns:p14="http://schemas.microsoft.com/office/powerpoint/2010/main" val="35723913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F7576-4CDF-418D-994E-FE62A299D611}"/>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1243EEF4-7A3F-4C73-AA2F-2E3D58AC213F}"/>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9CB2CC33-3915-4826-92A0-07B4255478D4}"/>
              </a:ext>
            </a:extLst>
          </p:cNvPr>
          <p:cNvSpPr>
            <a:spLocks noGrp="1"/>
          </p:cNvSpPr>
          <p:nvPr>
            <p:ph type="dt" sz="half" idx="10"/>
          </p:nvPr>
        </p:nvSpPr>
        <p:spPr/>
        <p:txBody>
          <a:bodyPr/>
          <a:lstStyle/>
          <a:p>
            <a:fld id="{71CE0066-05ED-4380-82D8-9017C1303F37}" type="datetimeFigureOut">
              <a:rPr lang="en-US" smtClean="0"/>
              <a:t>11/11/2024</a:t>
            </a:fld>
            <a:endParaRPr lang="en-US"/>
          </a:p>
        </p:txBody>
      </p:sp>
      <p:sp>
        <p:nvSpPr>
          <p:cNvPr id="5" name="Footer Placeholder 4">
            <a:extLst>
              <a:ext uri="{FF2B5EF4-FFF2-40B4-BE49-F238E27FC236}">
                <a16:creationId xmlns:a16="http://schemas.microsoft.com/office/drawing/2014/main" id="{CF58FEDE-73D5-4E4C-B20E-8983F97B4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F32ADE-EB9E-42E5-8638-044F4765CEB7}"/>
              </a:ext>
            </a:extLst>
          </p:cNvPr>
          <p:cNvSpPr>
            <a:spLocks noGrp="1"/>
          </p:cNvSpPr>
          <p:nvPr>
            <p:ph type="sldNum" sz="quarter" idx="12"/>
          </p:nvPr>
        </p:nvSpPr>
        <p:spPr/>
        <p:txBody>
          <a:bodyPr/>
          <a:lstStyle/>
          <a:p>
            <a:fld id="{615AFF28-229A-44CD-9ABE-6F899B5BBA73}" type="slidenum">
              <a:rPr lang="en-US" smtClean="0"/>
              <a:t>‹#›</a:t>
            </a:fld>
            <a:endParaRPr lang="en-US"/>
          </a:p>
        </p:txBody>
      </p:sp>
    </p:spTree>
    <p:extLst>
      <p:ext uri="{BB962C8B-B14F-4D97-AF65-F5344CB8AC3E}">
        <p14:creationId xmlns:p14="http://schemas.microsoft.com/office/powerpoint/2010/main" val="761287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FCB3-63C4-4FE9-AFCB-75C3B02611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E045BF-7420-4782-AB7E-6591427FEF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5DE1FD-299F-4123-BA7F-FC74AFB65291}"/>
              </a:ext>
            </a:extLst>
          </p:cNvPr>
          <p:cNvSpPr>
            <a:spLocks noGrp="1"/>
          </p:cNvSpPr>
          <p:nvPr>
            <p:ph type="dt" sz="half" idx="10"/>
          </p:nvPr>
        </p:nvSpPr>
        <p:spPr/>
        <p:txBody>
          <a:bodyPr/>
          <a:lstStyle/>
          <a:p>
            <a:fld id="{71CE0066-05ED-4380-82D8-9017C1303F37}" type="datetimeFigureOut">
              <a:rPr lang="en-US" smtClean="0"/>
              <a:t>11/11/2024</a:t>
            </a:fld>
            <a:endParaRPr lang="en-US"/>
          </a:p>
        </p:txBody>
      </p:sp>
      <p:sp>
        <p:nvSpPr>
          <p:cNvPr id="5" name="Footer Placeholder 4">
            <a:extLst>
              <a:ext uri="{FF2B5EF4-FFF2-40B4-BE49-F238E27FC236}">
                <a16:creationId xmlns:a16="http://schemas.microsoft.com/office/drawing/2014/main" id="{F32FF528-4B0B-4FEA-940A-6D4FA46A8A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07F2D-798B-44B0-BA71-A77EC30BCF6F}"/>
              </a:ext>
            </a:extLst>
          </p:cNvPr>
          <p:cNvSpPr>
            <a:spLocks noGrp="1"/>
          </p:cNvSpPr>
          <p:nvPr>
            <p:ph type="sldNum" sz="quarter" idx="12"/>
          </p:nvPr>
        </p:nvSpPr>
        <p:spPr/>
        <p:txBody>
          <a:bodyPr/>
          <a:lstStyle/>
          <a:p>
            <a:fld id="{615AFF28-229A-44CD-9ABE-6F899B5BBA73}" type="slidenum">
              <a:rPr lang="en-US" smtClean="0"/>
              <a:t>‹#›</a:t>
            </a:fld>
            <a:endParaRPr lang="en-US"/>
          </a:p>
        </p:txBody>
      </p:sp>
    </p:spTree>
    <p:extLst>
      <p:ext uri="{BB962C8B-B14F-4D97-AF65-F5344CB8AC3E}">
        <p14:creationId xmlns:p14="http://schemas.microsoft.com/office/powerpoint/2010/main" val="542473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EBAF-9A03-4A7A-81C3-9CD6862F7657}"/>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E969768A-9811-4280-AA76-4BA71398758F}"/>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83A718-AF95-479F-A788-88A2B38CF04D}"/>
              </a:ext>
            </a:extLst>
          </p:cNvPr>
          <p:cNvSpPr>
            <a:spLocks noGrp="1"/>
          </p:cNvSpPr>
          <p:nvPr>
            <p:ph type="dt" sz="half" idx="10"/>
          </p:nvPr>
        </p:nvSpPr>
        <p:spPr/>
        <p:txBody>
          <a:bodyPr/>
          <a:lstStyle/>
          <a:p>
            <a:fld id="{71CE0066-05ED-4380-82D8-9017C1303F37}" type="datetimeFigureOut">
              <a:rPr lang="en-US" smtClean="0"/>
              <a:t>11/11/2024</a:t>
            </a:fld>
            <a:endParaRPr lang="en-US"/>
          </a:p>
        </p:txBody>
      </p:sp>
      <p:sp>
        <p:nvSpPr>
          <p:cNvPr id="5" name="Footer Placeholder 4">
            <a:extLst>
              <a:ext uri="{FF2B5EF4-FFF2-40B4-BE49-F238E27FC236}">
                <a16:creationId xmlns:a16="http://schemas.microsoft.com/office/drawing/2014/main" id="{B2B61469-B71B-4F62-8104-7D601B4808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410704-9598-414A-80AB-586005C985D3}"/>
              </a:ext>
            </a:extLst>
          </p:cNvPr>
          <p:cNvSpPr>
            <a:spLocks noGrp="1"/>
          </p:cNvSpPr>
          <p:nvPr>
            <p:ph type="sldNum" sz="quarter" idx="12"/>
          </p:nvPr>
        </p:nvSpPr>
        <p:spPr/>
        <p:txBody>
          <a:bodyPr/>
          <a:lstStyle/>
          <a:p>
            <a:fld id="{615AFF28-229A-44CD-9ABE-6F899B5BBA73}" type="slidenum">
              <a:rPr lang="en-US" smtClean="0"/>
              <a:t>‹#›</a:t>
            </a:fld>
            <a:endParaRPr lang="en-US"/>
          </a:p>
        </p:txBody>
      </p:sp>
    </p:spTree>
    <p:extLst>
      <p:ext uri="{BB962C8B-B14F-4D97-AF65-F5344CB8AC3E}">
        <p14:creationId xmlns:p14="http://schemas.microsoft.com/office/powerpoint/2010/main" val="12909948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6BBA9-121B-4FAA-B356-2476BB92F1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A25EC0-348E-40EE-9851-EEDBC60BC0E6}"/>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91EF3F-7B49-4D98-A02E-A1022A26CB47}"/>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228ADD-FA8D-4743-999F-89B5ACF13E03}"/>
              </a:ext>
            </a:extLst>
          </p:cNvPr>
          <p:cNvSpPr>
            <a:spLocks noGrp="1"/>
          </p:cNvSpPr>
          <p:nvPr>
            <p:ph type="dt" sz="half" idx="10"/>
          </p:nvPr>
        </p:nvSpPr>
        <p:spPr/>
        <p:txBody>
          <a:bodyPr/>
          <a:lstStyle/>
          <a:p>
            <a:fld id="{71CE0066-05ED-4380-82D8-9017C1303F37}" type="datetimeFigureOut">
              <a:rPr lang="en-US" smtClean="0"/>
              <a:t>11/11/2024</a:t>
            </a:fld>
            <a:endParaRPr lang="en-US"/>
          </a:p>
        </p:txBody>
      </p:sp>
      <p:sp>
        <p:nvSpPr>
          <p:cNvPr id="6" name="Footer Placeholder 5">
            <a:extLst>
              <a:ext uri="{FF2B5EF4-FFF2-40B4-BE49-F238E27FC236}">
                <a16:creationId xmlns:a16="http://schemas.microsoft.com/office/drawing/2014/main" id="{4E919CA2-C088-4000-9D17-0A97B2C081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33FA89-1604-4031-B3A1-7FC009FAF8C1}"/>
              </a:ext>
            </a:extLst>
          </p:cNvPr>
          <p:cNvSpPr>
            <a:spLocks noGrp="1"/>
          </p:cNvSpPr>
          <p:nvPr>
            <p:ph type="sldNum" sz="quarter" idx="12"/>
          </p:nvPr>
        </p:nvSpPr>
        <p:spPr/>
        <p:txBody>
          <a:bodyPr/>
          <a:lstStyle/>
          <a:p>
            <a:fld id="{615AFF28-229A-44CD-9ABE-6F899B5BBA73}" type="slidenum">
              <a:rPr lang="en-US" smtClean="0"/>
              <a:t>‹#›</a:t>
            </a:fld>
            <a:endParaRPr lang="en-US"/>
          </a:p>
        </p:txBody>
      </p:sp>
    </p:spTree>
    <p:extLst>
      <p:ext uri="{BB962C8B-B14F-4D97-AF65-F5344CB8AC3E}">
        <p14:creationId xmlns:p14="http://schemas.microsoft.com/office/powerpoint/2010/main" val="247348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0CA4B-5618-4488-8084-A66B0CB5FE75}"/>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ED65A6-2DE2-4633-97DF-D035B6ED484E}"/>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497CDC3F-D54C-4347-A09E-EDF927E9B43B}"/>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07107E-8D89-47E8-B8A1-3AED835CF3A3}"/>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2A22E5DA-B555-4528-8EB3-222A00D70C4C}"/>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EF0637-482C-47D2-A240-2AEE3F3E4746}"/>
              </a:ext>
            </a:extLst>
          </p:cNvPr>
          <p:cNvSpPr>
            <a:spLocks noGrp="1"/>
          </p:cNvSpPr>
          <p:nvPr>
            <p:ph type="dt" sz="half" idx="10"/>
          </p:nvPr>
        </p:nvSpPr>
        <p:spPr/>
        <p:txBody>
          <a:bodyPr/>
          <a:lstStyle/>
          <a:p>
            <a:fld id="{71CE0066-05ED-4380-82D8-9017C1303F37}" type="datetimeFigureOut">
              <a:rPr lang="en-US" smtClean="0"/>
              <a:t>11/11/2024</a:t>
            </a:fld>
            <a:endParaRPr lang="en-US"/>
          </a:p>
        </p:txBody>
      </p:sp>
      <p:sp>
        <p:nvSpPr>
          <p:cNvPr id="8" name="Footer Placeholder 7">
            <a:extLst>
              <a:ext uri="{FF2B5EF4-FFF2-40B4-BE49-F238E27FC236}">
                <a16:creationId xmlns:a16="http://schemas.microsoft.com/office/drawing/2014/main" id="{44B5CE8E-14B7-4A33-9256-C29B81ADC3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79176B-2DD6-4573-B766-56D17AC607DD}"/>
              </a:ext>
            </a:extLst>
          </p:cNvPr>
          <p:cNvSpPr>
            <a:spLocks noGrp="1"/>
          </p:cNvSpPr>
          <p:nvPr>
            <p:ph type="sldNum" sz="quarter" idx="12"/>
          </p:nvPr>
        </p:nvSpPr>
        <p:spPr/>
        <p:txBody>
          <a:bodyPr/>
          <a:lstStyle/>
          <a:p>
            <a:fld id="{615AFF28-229A-44CD-9ABE-6F899B5BBA73}" type="slidenum">
              <a:rPr lang="en-US" smtClean="0"/>
              <a:t>‹#›</a:t>
            </a:fld>
            <a:endParaRPr lang="en-US"/>
          </a:p>
        </p:txBody>
      </p:sp>
    </p:spTree>
    <p:extLst>
      <p:ext uri="{BB962C8B-B14F-4D97-AF65-F5344CB8AC3E}">
        <p14:creationId xmlns:p14="http://schemas.microsoft.com/office/powerpoint/2010/main" val="301250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8AE07-55A0-44D2-A1B5-4A1A403449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23D7FF-A529-4E5B-862F-554BB29B992F}"/>
              </a:ext>
            </a:extLst>
          </p:cNvPr>
          <p:cNvSpPr>
            <a:spLocks noGrp="1"/>
          </p:cNvSpPr>
          <p:nvPr>
            <p:ph type="dt" sz="half" idx="10"/>
          </p:nvPr>
        </p:nvSpPr>
        <p:spPr/>
        <p:txBody>
          <a:bodyPr/>
          <a:lstStyle/>
          <a:p>
            <a:fld id="{71CE0066-05ED-4380-82D8-9017C1303F37}" type="datetimeFigureOut">
              <a:rPr lang="en-US" smtClean="0"/>
              <a:t>11/11/2024</a:t>
            </a:fld>
            <a:endParaRPr lang="en-US"/>
          </a:p>
        </p:txBody>
      </p:sp>
      <p:sp>
        <p:nvSpPr>
          <p:cNvPr id="4" name="Footer Placeholder 3">
            <a:extLst>
              <a:ext uri="{FF2B5EF4-FFF2-40B4-BE49-F238E27FC236}">
                <a16:creationId xmlns:a16="http://schemas.microsoft.com/office/drawing/2014/main" id="{4653D37A-9488-4AC1-97A7-5F6C2F5A42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252DE9-3683-40D5-B39A-E5A26AD7A267}"/>
              </a:ext>
            </a:extLst>
          </p:cNvPr>
          <p:cNvSpPr>
            <a:spLocks noGrp="1"/>
          </p:cNvSpPr>
          <p:nvPr>
            <p:ph type="sldNum" sz="quarter" idx="12"/>
          </p:nvPr>
        </p:nvSpPr>
        <p:spPr/>
        <p:txBody>
          <a:bodyPr/>
          <a:lstStyle/>
          <a:p>
            <a:fld id="{615AFF28-229A-44CD-9ABE-6F899B5BBA73}" type="slidenum">
              <a:rPr lang="en-US" smtClean="0"/>
              <a:t>‹#›</a:t>
            </a:fld>
            <a:endParaRPr lang="en-US"/>
          </a:p>
        </p:txBody>
      </p:sp>
    </p:spTree>
    <p:extLst>
      <p:ext uri="{BB962C8B-B14F-4D97-AF65-F5344CB8AC3E}">
        <p14:creationId xmlns:p14="http://schemas.microsoft.com/office/powerpoint/2010/main" val="25429564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A03B3D-17BB-48AC-8DBD-53417D1CE5B3}"/>
              </a:ext>
            </a:extLst>
          </p:cNvPr>
          <p:cNvSpPr>
            <a:spLocks noGrp="1"/>
          </p:cNvSpPr>
          <p:nvPr>
            <p:ph type="dt" sz="half" idx="10"/>
          </p:nvPr>
        </p:nvSpPr>
        <p:spPr/>
        <p:txBody>
          <a:bodyPr/>
          <a:lstStyle/>
          <a:p>
            <a:fld id="{71CE0066-05ED-4380-82D8-9017C1303F37}" type="datetimeFigureOut">
              <a:rPr lang="en-US" smtClean="0"/>
              <a:t>11/11/2024</a:t>
            </a:fld>
            <a:endParaRPr lang="en-US"/>
          </a:p>
        </p:txBody>
      </p:sp>
      <p:sp>
        <p:nvSpPr>
          <p:cNvPr id="3" name="Footer Placeholder 2">
            <a:extLst>
              <a:ext uri="{FF2B5EF4-FFF2-40B4-BE49-F238E27FC236}">
                <a16:creationId xmlns:a16="http://schemas.microsoft.com/office/drawing/2014/main" id="{5CE4412B-5206-4E8B-9E0B-36165207EC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871B06-898F-4D87-8940-50CDDEE6D741}"/>
              </a:ext>
            </a:extLst>
          </p:cNvPr>
          <p:cNvSpPr>
            <a:spLocks noGrp="1"/>
          </p:cNvSpPr>
          <p:nvPr>
            <p:ph type="sldNum" sz="quarter" idx="12"/>
          </p:nvPr>
        </p:nvSpPr>
        <p:spPr/>
        <p:txBody>
          <a:bodyPr/>
          <a:lstStyle/>
          <a:p>
            <a:fld id="{615AFF28-229A-44CD-9ABE-6F899B5BBA73}" type="slidenum">
              <a:rPr lang="en-US" smtClean="0"/>
              <a:t>‹#›</a:t>
            </a:fld>
            <a:endParaRPr lang="en-US"/>
          </a:p>
        </p:txBody>
      </p:sp>
    </p:spTree>
    <p:extLst>
      <p:ext uri="{BB962C8B-B14F-4D97-AF65-F5344CB8AC3E}">
        <p14:creationId xmlns:p14="http://schemas.microsoft.com/office/powerpoint/2010/main" val="2225719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02AC-4187-40C1-8E31-092F0B1E0ABD}"/>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805DC6BF-AD5B-49F0-A4D6-1BD6B099F649}"/>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779667-2EAF-49D7-AE88-F2547C171C35}"/>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61B5D0D4-B343-4476-97A3-125F17B717E1}"/>
              </a:ext>
            </a:extLst>
          </p:cNvPr>
          <p:cNvSpPr>
            <a:spLocks noGrp="1"/>
          </p:cNvSpPr>
          <p:nvPr>
            <p:ph type="dt" sz="half" idx="10"/>
          </p:nvPr>
        </p:nvSpPr>
        <p:spPr/>
        <p:txBody>
          <a:bodyPr/>
          <a:lstStyle/>
          <a:p>
            <a:fld id="{71CE0066-05ED-4380-82D8-9017C1303F37}" type="datetimeFigureOut">
              <a:rPr lang="en-US" smtClean="0"/>
              <a:t>11/11/2024</a:t>
            </a:fld>
            <a:endParaRPr lang="en-US"/>
          </a:p>
        </p:txBody>
      </p:sp>
      <p:sp>
        <p:nvSpPr>
          <p:cNvPr id="6" name="Footer Placeholder 5">
            <a:extLst>
              <a:ext uri="{FF2B5EF4-FFF2-40B4-BE49-F238E27FC236}">
                <a16:creationId xmlns:a16="http://schemas.microsoft.com/office/drawing/2014/main" id="{976E96E3-8F22-451E-8CD2-7D6D4A4411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B340D-7839-4CBA-AE35-5B99A211F15A}"/>
              </a:ext>
            </a:extLst>
          </p:cNvPr>
          <p:cNvSpPr>
            <a:spLocks noGrp="1"/>
          </p:cNvSpPr>
          <p:nvPr>
            <p:ph type="sldNum" sz="quarter" idx="12"/>
          </p:nvPr>
        </p:nvSpPr>
        <p:spPr/>
        <p:txBody>
          <a:bodyPr/>
          <a:lstStyle/>
          <a:p>
            <a:fld id="{615AFF28-229A-44CD-9ABE-6F899B5BBA73}" type="slidenum">
              <a:rPr lang="en-US" smtClean="0"/>
              <a:t>‹#›</a:t>
            </a:fld>
            <a:endParaRPr lang="en-US"/>
          </a:p>
        </p:txBody>
      </p:sp>
    </p:spTree>
    <p:extLst>
      <p:ext uri="{BB962C8B-B14F-4D97-AF65-F5344CB8AC3E}">
        <p14:creationId xmlns:p14="http://schemas.microsoft.com/office/powerpoint/2010/main" val="10881555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921B-139C-434B-AEFD-1ED837A8317E}"/>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0CA7C0B6-FFB8-4FF2-891E-89BA230E8DB0}"/>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FAC1E085-51AF-45B1-9D27-B45838EE6CFA}"/>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7E9E6E78-3C21-4509-9DF2-DC0801E5D0E6}"/>
              </a:ext>
            </a:extLst>
          </p:cNvPr>
          <p:cNvSpPr>
            <a:spLocks noGrp="1"/>
          </p:cNvSpPr>
          <p:nvPr>
            <p:ph type="dt" sz="half" idx="10"/>
          </p:nvPr>
        </p:nvSpPr>
        <p:spPr/>
        <p:txBody>
          <a:bodyPr/>
          <a:lstStyle/>
          <a:p>
            <a:fld id="{71CE0066-05ED-4380-82D8-9017C1303F37}" type="datetimeFigureOut">
              <a:rPr lang="en-US" smtClean="0"/>
              <a:t>11/11/2024</a:t>
            </a:fld>
            <a:endParaRPr lang="en-US"/>
          </a:p>
        </p:txBody>
      </p:sp>
      <p:sp>
        <p:nvSpPr>
          <p:cNvPr id="6" name="Footer Placeholder 5">
            <a:extLst>
              <a:ext uri="{FF2B5EF4-FFF2-40B4-BE49-F238E27FC236}">
                <a16:creationId xmlns:a16="http://schemas.microsoft.com/office/drawing/2014/main" id="{F63628D9-B587-413E-B84A-2C2DB65E5A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A8B83-ACB0-4807-89FE-D24440FBCAC4}"/>
              </a:ext>
            </a:extLst>
          </p:cNvPr>
          <p:cNvSpPr>
            <a:spLocks noGrp="1"/>
          </p:cNvSpPr>
          <p:nvPr>
            <p:ph type="sldNum" sz="quarter" idx="12"/>
          </p:nvPr>
        </p:nvSpPr>
        <p:spPr/>
        <p:txBody>
          <a:bodyPr/>
          <a:lstStyle/>
          <a:p>
            <a:fld id="{615AFF28-229A-44CD-9ABE-6F899B5BBA73}" type="slidenum">
              <a:rPr lang="en-US" smtClean="0"/>
              <a:t>‹#›</a:t>
            </a:fld>
            <a:endParaRPr lang="en-US"/>
          </a:p>
        </p:txBody>
      </p:sp>
    </p:spTree>
    <p:extLst>
      <p:ext uri="{BB962C8B-B14F-4D97-AF65-F5344CB8AC3E}">
        <p14:creationId xmlns:p14="http://schemas.microsoft.com/office/powerpoint/2010/main" val="14645653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863CE-15F1-4892-A3BF-494F44BE31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966FB8-2191-4B17-864E-14FBBA5B29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FC122F-34E9-42D5-83B0-C553B22D9628}"/>
              </a:ext>
            </a:extLst>
          </p:cNvPr>
          <p:cNvSpPr>
            <a:spLocks noGrp="1"/>
          </p:cNvSpPr>
          <p:nvPr>
            <p:ph type="dt" sz="half" idx="10"/>
          </p:nvPr>
        </p:nvSpPr>
        <p:spPr/>
        <p:txBody>
          <a:bodyPr/>
          <a:lstStyle/>
          <a:p>
            <a:fld id="{71CE0066-05ED-4380-82D8-9017C1303F37}" type="datetimeFigureOut">
              <a:rPr lang="en-US" smtClean="0"/>
              <a:t>11/11/2024</a:t>
            </a:fld>
            <a:endParaRPr lang="en-US"/>
          </a:p>
        </p:txBody>
      </p:sp>
      <p:sp>
        <p:nvSpPr>
          <p:cNvPr id="5" name="Footer Placeholder 4">
            <a:extLst>
              <a:ext uri="{FF2B5EF4-FFF2-40B4-BE49-F238E27FC236}">
                <a16:creationId xmlns:a16="http://schemas.microsoft.com/office/drawing/2014/main" id="{159A6E90-0F24-4275-BA87-A05AE4EF2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5216F-00BF-481E-8910-4B45562D7FF0}"/>
              </a:ext>
            </a:extLst>
          </p:cNvPr>
          <p:cNvSpPr>
            <a:spLocks noGrp="1"/>
          </p:cNvSpPr>
          <p:nvPr>
            <p:ph type="sldNum" sz="quarter" idx="12"/>
          </p:nvPr>
        </p:nvSpPr>
        <p:spPr/>
        <p:txBody>
          <a:bodyPr/>
          <a:lstStyle/>
          <a:p>
            <a:fld id="{615AFF28-229A-44CD-9ABE-6F899B5BBA73}" type="slidenum">
              <a:rPr lang="en-US" smtClean="0"/>
              <a:t>‹#›</a:t>
            </a:fld>
            <a:endParaRPr lang="en-US"/>
          </a:p>
        </p:txBody>
      </p:sp>
    </p:spTree>
    <p:extLst>
      <p:ext uri="{BB962C8B-B14F-4D97-AF65-F5344CB8AC3E}">
        <p14:creationId xmlns:p14="http://schemas.microsoft.com/office/powerpoint/2010/main" val="33572712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D671E9-9042-4329-9D47-B4E16FBBBBD5}"/>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82C90D-9263-43BF-9559-79A650166E35}"/>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612947-0F64-4FDD-9E01-09BA74ED8C70}"/>
              </a:ext>
            </a:extLst>
          </p:cNvPr>
          <p:cNvSpPr>
            <a:spLocks noGrp="1"/>
          </p:cNvSpPr>
          <p:nvPr>
            <p:ph type="dt" sz="half" idx="10"/>
          </p:nvPr>
        </p:nvSpPr>
        <p:spPr/>
        <p:txBody>
          <a:bodyPr/>
          <a:lstStyle/>
          <a:p>
            <a:fld id="{71CE0066-05ED-4380-82D8-9017C1303F37}" type="datetimeFigureOut">
              <a:rPr lang="en-US" smtClean="0"/>
              <a:t>11/11/2024</a:t>
            </a:fld>
            <a:endParaRPr lang="en-US"/>
          </a:p>
        </p:txBody>
      </p:sp>
      <p:sp>
        <p:nvSpPr>
          <p:cNvPr id="5" name="Footer Placeholder 4">
            <a:extLst>
              <a:ext uri="{FF2B5EF4-FFF2-40B4-BE49-F238E27FC236}">
                <a16:creationId xmlns:a16="http://schemas.microsoft.com/office/drawing/2014/main" id="{F42A3C3D-243C-4297-A156-6D32F0831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2DA64F-FFFB-4BCF-9AE7-932DCA14FB57}"/>
              </a:ext>
            </a:extLst>
          </p:cNvPr>
          <p:cNvSpPr>
            <a:spLocks noGrp="1"/>
          </p:cNvSpPr>
          <p:nvPr>
            <p:ph type="sldNum" sz="quarter" idx="12"/>
          </p:nvPr>
        </p:nvSpPr>
        <p:spPr/>
        <p:txBody>
          <a:bodyPr/>
          <a:lstStyle/>
          <a:p>
            <a:fld id="{615AFF28-229A-44CD-9ABE-6F899B5BBA73}" type="slidenum">
              <a:rPr lang="en-US" smtClean="0"/>
              <a:t>‹#›</a:t>
            </a:fld>
            <a:endParaRPr lang="en-US"/>
          </a:p>
        </p:txBody>
      </p:sp>
    </p:spTree>
    <p:extLst>
      <p:ext uri="{BB962C8B-B14F-4D97-AF65-F5344CB8AC3E}">
        <p14:creationId xmlns:p14="http://schemas.microsoft.com/office/powerpoint/2010/main" val="4250386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0">
              <a:schemeClr val="accent1">
                <a:alpha val="0"/>
                <a:lumMod val="0"/>
                <a:lumOff val="10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4"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9000">
              <a:schemeClr val="bg1"/>
            </a:gs>
            <a:gs pos="100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7637E1-659A-42B8-BD4C-70BAD544F0B4}"/>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566C8E-AEA5-4A3A-89D5-2FDD623799DB}"/>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DA1CB9-D1C5-447F-965D-7EB8C1B274AD}"/>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71CE0066-05ED-4380-82D8-9017C1303F37}" type="datetimeFigureOut">
              <a:rPr lang="en-US" smtClean="0"/>
              <a:t>11/11/2024</a:t>
            </a:fld>
            <a:endParaRPr lang="en-US"/>
          </a:p>
        </p:txBody>
      </p:sp>
      <p:sp>
        <p:nvSpPr>
          <p:cNvPr id="5" name="Footer Placeholder 4">
            <a:extLst>
              <a:ext uri="{FF2B5EF4-FFF2-40B4-BE49-F238E27FC236}">
                <a16:creationId xmlns:a16="http://schemas.microsoft.com/office/drawing/2014/main" id="{D5282261-5215-48D5-9BBF-E1656EEC6289}"/>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9A3D00-07F7-4B13-92AF-EBC29B57B7BA}"/>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615AFF28-229A-44CD-9ABE-6F899B5BBA73}" type="slidenum">
              <a:rPr lang="en-US" smtClean="0"/>
              <a:t>‹#›</a:t>
            </a:fld>
            <a:endParaRPr lang="en-US"/>
          </a:p>
        </p:txBody>
      </p:sp>
    </p:spTree>
    <p:extLst>
      <p:ext uri="{BB962C8B-B14F-4D97-AF65-F5344CB8AC3E}">
        <p14:creationId xmlns:p14="http://schemas.microsoft.com/office/powerpoint/2010/main" val="236336234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6055232" cy="8229600"/>
          </a:xfrm>
          <a:prstGeom prst="rect">
            <a:avLst/>
          </a:prstGeom>
        </p:spPr>
      </p:pic>
      <p:sp>
        <p:nvSpPr>
          <p:cNvPr id="3" name="Text 0"/>
          <p:cNvSpPr/>
          <p:nvPr/>
        </p:nvSpPr>
        <p:spPr>
          <a:xfrm>
            <a:off x="6174889" y="244148"/>
            <a:ext cx="8304903" cy="953228"/>
          </a:xfrm>
          <a:prstGeom prst="rect">
            <a:avLst/>
          </a:prstGeom>
          <a:noFill/>
          <a:ln/>
        </p:spPr>
        <p:txBody>
          <a:bodyPr wrap="square" lIns="0" tIns="0" rIns="0" bIns="0" rtlCol="0" anchor="t"/>
          <a:lstStyle/>
          <a:p>
            <a:pPr marL="0" indent="0" algn="ctr">
              <a:lnSpc>
                <a:spcPts val="4000"/>
              </a:lnSpc>
              <a:buNone/>
            </a:pPr>
            <a:r>
              <a:rPr lang="en-IN" sz="4000" b="1" dirty="0">
                <a:solidFill>
                  <a:srgbClr val="002060"/>
                </a:solidFill>
                <a:latin typeface="Russo One" panose="02000503050000020004" pitchFamily="2" charset="0"/>
                <a:ea typeface="Nunito Semi Bold" pitchFamily="34" charset="-122"/>
                <a:cs typeface="Nunito Semi Bold" pitchFamily="34" charset="-120"/>
              </a:rPr>
              <a:t>EDA for Real Estate Pricing</a:t>
            </a:r>
          </a:p>
          <a:p>
            <a:pPr marL="0" indent="0" algn="ctr">
              <a:lnSpc>
                <a:spcPts val="4000"/>
              </a:lnSpc>
              <a:buNone/>
            </a:pPr>
            <a:r>
              <a:rPr lang="en-IN" sz="2000" b="1" dirty="0">
                <a:solidFill>
                  <a:srgbClr val="002060"/>
                </a:solidFill>
                <a:latin typeface="Russo One" panose="02000503050000020004" pitchFamily="2" charset="0"/>
                <a:ea typeface="Nunito Semi Bold" pitchFamily="34" charset="-122"/>
                <a:cs typeface="Nunito Semi Bold" pitchFamily="34" charset="-120"/>
              </a:rPr>
              <a:t>Unveiling the Dynamics of House Valuation in a Dynamic Market</a:t>
            </a:r>
          </a:p>
        </p:txBody>
      </p:sp>
      <p:sp>
        <p:nvSpPr>
          <p:cNvPr id="4" name="Text 1"/>
          <p:cNvSpPr/>
          <p:nvPr/>
        </p:nvSpPr>
        <p:spPr>
          <a:xfrm>
            <a:off x="6314738" y="1388802"/>
            <a:ext cx="8057477" cy="6120036"/>
          </a:xfrm>
          <a:prstGeom prst="rect">
            <a:avLst/>
          </a:prstGeom>
          <a:noFill/>
          <a:ln/>
        </p:spPr>
        <p:txBody>
          <a:bodyPr wrap="square" lIns="0" tIns="0" rIns="0" bIns="0" rtlCol="0" anchor="t"/>
          <a:lstStyle/>
          <a:p>
            <a:pPr marL="0" indent="0">
              <a:lnSpc>
                <a:spcPts val="3000"/>
              </a:lnSpc>
              <a:buNone/>
            </a:pPr>
            <a:r>
              <a:rPr lang="en-IN" sz="2000" dirty="0">
                <a:solidFill>
                  <a:srgbClr val="002060"/>
                </a:solidFill>
                <a:latin typeface="PT Sans" panose="020B0503020203020204" pitchFamily="34" charset="0"/>
                <a:ea typeface="Verdana" panose="020B0604030504040204" pitchFamily="34" charset="0"/>
                <a:cs typeface="PT Sans" pitchFamily="34" charset="-120"/>
              </a:rPr>
              <a:t>This presentation will cover the EDA process for Real Estate Pricing using </a:t>
            </a:r>
            <a:r>
              <a:rPr lang="en-IN" sz="2000" b="1" dirty="0">
                <a:solidFill>
                  <a:srgbClr val="002060"/>
                </a:solidFill>
                <a:latin typeface="PT Sans" panose="020B0503020203020204" pitchFamily="34" charset="0"/>
                <a:ea typeface="Verdana" panose="020B0604030504040204" pitchFamily="34" charset="0"/>
                <a:cs typeface="PT Sans" pitchFamily="34" charset="-120"/>
              </a:rPr>
              <a:t>Python</a:t>
            </a:r>
            <a:r>
              <a:rPr lang="en-IN" sz="2000" dirty="0">
                <a:solidFill>
                  <a:srgbClr val="002060"/>
                </a:solidFill>
                <a:latin typeface="PT Sans" panose="020B0503020203020204" pitchFamily="34" charset="0"/>
                <a:ea typeface="Verdana" panose="020B0604030504040204" pitchFamily="34" charset="0"/>
                <a:cs typeface="PT Sans" pitchFamily="34" charset="-120"/>
              </a:rPr>
              <a:t> libraries, including </a:t>
            </a:r>
            <a:r>
              <a:rPr lang="en-IN" sz="2000" b="1" dirty="0">
                <a:solidFill>
                  <a:srgbClr val="002060"/>
                </a:solidFill>
                <a:latin typeface="PT Sans" panose="020B0503020203020204" pitchFamily="34" charset="0"/>
                <a:ea typeface="Verdana" panose="020B0604030504040204" pitchFamily="34" charset="0"/>
                <a:cs typeface="PT Sans" pitchFamily="34" charset="-120"/>
              </a:rPr>
              <a:t>Pandas</a:t>
            </a:r>
            <a:r>
              <a:rPr lang="en-IN" sz="2000" dirty="0">
                <a:solidFill>
                  <a:srgbClr val="002060"/>
                </a:solidFill>
                <a:latin typeface="PT Sans" panose="020B0503020203020204" pitchFamily="34" charset="0"/>
                <a:ea typeface="Verdana" panose="020B0604030504040204" pitchFamily="34" charset="0"/>
                <a:cs typeface="PT Sans" pitchFamily="34" charset="-120"/>
              </a:rPr>
              <a:t>, </a:t>
            </a:r>
            <a:r>
              <a:rPr lang="en-IN" sz="2000" b="1" dirty="0">
                <a:solidFill>
                  <a:srgbClr val="002060"/>
                </a:solidFill>
                <a:latin typeface="PT Sans" panose="020B0503020203020204" pitchFamily="34" charset="0"/>
                <a:ea typeface="Verdana" panose="020B0604030504040204" pitchFamily="34" charset="0"/>
                <a:cs typeface="PT Sans" pitchFamily="34" charset="-120"/>
              </a:rPr>
              <a:t>NumPy</a:t>
            </a:r>
            <a:r>
              <a:rPr lang="en-IN" sz="2000" dirty="0">
                <a:solidFill>
                  <a:srgbClr val="002060"/>
                </a:solidFill>
                <a:latin typeface="PT Sans" panose="020B0503020203020204" pitchFamily="34" charset="0"/>
                <a:ea typeface="Verdana" panose="020B0604030504040204" pitchFamily="34" charset="0"/>
                <a:cs typeface="PT Sans" pitchFamily="34" charset="-120"/>
              </a:rPr>
              <a:t>, </a:t>
            </a:r>
            <a:r>
              <a:rPr lang="en-IN" sz="2000" b="1" dirty="0">
                <a:solidFill>
                  <a:srgbClr val="002060"/>
                </a:solidFill>
                <a:latin typeface="PT Sans" panose="020B0503020203020204" pitchFamily="34" charset="0"/>
                <a:ea typeface="Verdana" panose="020B0604030504040204" pitchFamily="34" charset="0"/>
                <a:cs typeface="PT Sans" pitchFamily="34" charset="-120"/>
              </a:rPr>
              <a:t>Matplotlib</a:t>
            </a:r>
            <a:r>
              <a:rPr lang="en-IN" sz="2000" dirty="0">
                <a:solidFill>
                  <a:srgbClr val="002060"/>
                </a:solidFill>
                <a:latin typeface="PT Sans" panose="020B0503020203020204" pitchFamily="34" charset="0"/>
                <a:ea typeface="Verdana" panose="020B0604030504040204" pitchFamily="34" charset="0"/>
                <a:cs typeface="PT Sans" pitchFamily="34" charset="-120"/>
              </a:rPr>
              <a:t>, and </a:t>
            </a:r>
            <a:r>
              <a:rPr lang="en-IN" sz="2000" b="1" dirty="0">
                <a:solidFill>
                  <a:srgbClr val="002060"/>
                </a:solidFill>
                <a:latin typeface="PT Sans" panose="020B0503020203020204" pitchFamily="34" charset="0"/>
                <a:ea typeface="Verdana" panose="020B0604030504040204" pitchFamily="34" charset="0"/>
                <a:cs typeface="PT Sans" pitchFamily="34" charset="-120"/>
              </a:rPr>
              <a:t>Seaborn</a:t>
            </a:r>
            <a:r>
              <a:rPr lang="en-IN" sz="2000" dirty="0">
                <a:solidFill>
                  <a:srgbClr val="002060"/>
                </a:solidFill>
                <a:latin typeface="PT Sans" panose="020B0503020203020204" pitchFamily="34" charset="0"/>
                <a:ea typeface="Verdana" panose="020B0604030504040204" pitchFamily="34" charset="0"/>
                <a:cs typeface="PT Sans" pitchFamily="34" charset="-120"/>
              </a:rPr>
              <a:t>.</a:t>
            </a:r>
          </a:p>
          <a:p>
            <a:pPr marL="0" indent="0">
              <a:lnSpc>
                <a:spcPts val="3000"/>
              </a:lnSpc>
              <a:buNone/>
            </a:pPr>
            <a:endParaRPr lang="en-IN" sz="2000" dirty="0">
              <a:solidFill>
                <a:srgbClr val="002060"/>
              </a:solidFill>
              <a:latin typeface="PT Sans" panose="020B0503020203020204" pitchFamily="34" charset="0"/>
              <a:ea typeface="Verdana" panose="020B0604030504040204" pitchFamily="34" charset="0"/>
              <a:cs typeface="PT Sans" pitchFamily="34" charset="-120"/>
            </a:endParaRPr>
          </a:p>
          <a:p>
            <a:pPr marL="0" indent="0">
              <a:lnSpc>
                <a:spcPts val="3000"/>
              </a:lnSpc>
              <a:buNone/>
            </a:pPr>
            <a:r>
              <a:rPr lang="en-IN" sz="2000" dirty="0">
                <a:solidFill>
                  <a:srgbClr val="002060"/>
                </a:solidFill>
                <a:latin typeface="PT Sans" panose="020B0503020203020204" pitchFamily="34" charset="0"/>
                <a:ea typeface="Verdana" panose="020B0604030504040204" pitchFamily="34" charset="0"/>
                <a:cs typeface="PT Sans" pitchFamily="34" charset="-120"/>
              </a:rPr>
              <a:t>In this project, I used </a:t>
            </a:r>
            <a:r>
              <a:rPr lang="en-IN" sz="2000" b="1" dirty="0">
                <a:solidFill>
                  <a:srgbClr val="002060"/>
                </a:solidFill>
                <a:latin typeface="PT Sans" panose="020B0503020203020204" pitchFamily="34" charset="0"/>
                <a:ea typeface="Verdana" panose="020B0604030504040204" pitchFamily="34" charset="0"/>
                <a:cs typeface="PT Sans" pitchFamily="34" charset="-120"/>
              </a:rPr>
              <a:t>Pandas</a:t>
            </a:r>
            <a:r>
              <a:rPr lang="en-IN" sz="2000" dirty="0">
                <a:solidFill>
                  <a:srgbClr val="002060"/>
                </a:solidFill>
                <a:latin typeface="PT Sans" panose="020B0503020203020204" pitchFamily="34" charset="0"/>
                <a:ea typeface="Verdana" panose="020B0604030504040204" pitchFamily="34" charset="0"/>
                <a:cs typeface="PT Sans" pitchFamily="34" charset="-120"/>
              </a:rPr>
              <a:t> for loading, cleaning, and organizing data.</a:t>
            </a:r>
          </a:p>
          <a:p>
            <a:pPr marL="0" indent="0">
              <a:lnSpc>
                <a:spcPts val="3000"/>
              </a:lnSpc>
              <a:buNone/>
            </a:pPr>
            <a:r>
              <a:rPr lang="en-IN" sz="2000" dirty="0">
                <a:solidFill>
                  <a:srgbClr val="002060"/>
                </a:solidFill>
                <a:latin typeface="PT Sans" panose="020B0503020203020204" pitchFamily="34" charset="0"/>
                <a:ea typeface="Verdana" panose="020B0604030504040204" pitchFamily="34" charset="0"/>
                <a:cs typeface="PT Sans" pitchFamily="34" charset="-120"/>
              </a:rPr>
              <a:t>I handled missing values by dropping columns with extensive gaps, like </a:t>
            </a:r>
            <a:r>
              <a:rPr lang="en-IN" sz="2000" b="1" dirty="0">
                <a:solidFill>
                  <a:srgbClr val="002060"/>
                </a:solidFill>
                <a:latin typeface="PT Sans" panose="020B0503020203020204" pitchFamily="34" charset="0"/>
                <a:ea typeface="Verdana" panose="020B0604030504040204" pitchFamily="34" charset="0"/>
                <a:cs typeface="PT Sans" pitchFamily="34" charset="-120"/>
              </a:rPr>
              <a:t>Alley</a:t>
            </a:r>
            <a:r>
              <a:rPr lang="en-IN" sz="2000" dirty="0">
                <a:solidFill>
                  <a:srgbClr val="002060"/>
                </a:solidFill>
                <a:latin typeface="PT Sans" panose="020B0503020203020204" pitchFamily="34" charset="0"/>
                <a:ea typeface="Verdana" panose="020B0604030504040204" pitchFamily="34" charset="0"/>
                <a:cs typeface="PT Sans" pitchFamily="34" charset="-120"/>
              </a:rPr>
              <a:t> &amp; </a:t>
            </a:r>
            <a:r>
              <a:rPr lang="en-IN" sz="2000" b="1" dirty="0">
                <a:solidFill>
                  <a:srgbClr val="002060"/>
                </a:solidFill>
                <a:latin typeface="PT Sans" panose="020B0503020203020204" pitchFamily="34" charset="0"/>
                <a:ea typeface="Verdana" panose="020B0604030504040204" pitchFamily="34" charset="0"/>
                <a:cs typeface="PT Sans" pitchFamily="34" charset="-120"/>
              </a:rPr>
              <a:t>MasVnrType</a:t>
            </a:r>
            <a:r>
              <a:rPr lang="en-IN" sz="2000" dirty="0">
                <a:solidFill>
                  <a:srgbClr val="002060"/>
                </a:solidFill>
                <a:latin typeface="PT Sans" panose="020B0503020203020204" pitchFamily="34" charset="0"/>
                <a:ea typeface="Verdana" panose="020B0604030504040204" pitchFamily="34" charset="0"/>
                <a:cs typeface="PT Sans" pitchFamily="34" charset="-120"/>
              </a:rPr>
              <a:t>, &amp; filling gaps in critical columns, such as </a:t>
            </a:r>
            <a:r>
              <a:rPr lang="en-IN" sz="2000" b="1" dirty="0">
                <a:solidFill>
                  <a:srgbClr val="002060"/>
                </a:solidFill>
                <a:latin typeface="PT Sans" panose="020B0503020203020204" pitchFamily="34" charset="0"/>
                <a:ea typeface="Verdana" panose="020B0604030504040204" pitchFamily="34" charset="0"/>
                <a:cs typeface="PT Sans" pitchFamily="34" charset="-120"/>
              </a:rPr>
              <a:t>Electrical</a:t>
            </a:r>
            <a:r>
              <a:rPr lang="en-IN" sz="2000" dirty="0">
                <a:solidFill>
                  <a:srgbClr val="002060"/>
                </a:solidFill>
                <a:latin typeface="PT Sans" panose="020B0503020203020204" pitchFamily="34" charset="0"/>
                <a:ea typeface="Verdana" panose="020B0604030504040204" pitchFamily="34" charset="0"/>
                <a:cs typeface="PT Sans" pitchFamily="34" charset="-120"/>
              </a:rPr>
              <a:t>, with the </a:t>
            </a:r>
            <a:r>
              <a:rPr lang="en-IN" sz="2000" b="1" dirty="0">
                <a:solidFill>
                  <a:srgbClr val="002060"/>
                </a:solidFill>
                <a:latin typeface="PT Sans" panose="020B0503020203020204" pitchFamily="34" charset="0"/>
                <a:ea typeface="Verdana" panose="020B0604030504040204" pitchFamily="34" charset="0"/>
                <a:cs typeface="PT Sans" pitchFamily="34" charset="-120"/>
              </a:rPr>
              <a:t>mode</a:t>
            </a:r>
            <a:r>
              <a:rPr lang="en-IN" sz="2000" dirty="0">
                <a:solidFill>
                  <a:srgbClr val="002060"/>
                </a:solidFill>
                <a:latin typeface="PT Sans" panose="020B0503020203020204" pitchFamily="34" charset="0"/>
                <a:ea typeface="Verdana" panose="020B0604030504040204" pitchFamily="34" charset="0"/>
                <a:cs typeface="PT Sans" pitchFamily="34" charset="-120"/>
              </a:rPr>
              <a:t>. </a:t>
            </a:r>
            <a:r>
              <a:rPr lang="en-IN" sz="2000" b="1" dirty="0">
                <a:solidFill>
                  <a:srgbClr val="002060"/>
                </a:solidFill>
                <a:latin typeface="PT Sans" panose="020B0503020203020204" pitchFamily="34" charset="0"/>
                <a:ea typeface="Verdana" panose="020B0604030504040204" pitchFamily="34" charset="0"/>
                <a:cs typeface="PT Sans" pitchFamily="34" charset="-120"/>
              </a:rPr>
              <a:t>NumPy</a:t>
            </a:r>
            <a:r>
              <a:rPr lang="en-IN" sz="2000" dirty="0">
                <a:solidFill>
                  <a:srgbClr val="002060"/>
                </a:solidFill>
                <a:latin typeface="PT Sans" panose="020B0503020203020204" pitchFamily="34" charset="0"/>
                <a:ea typeface="Verdana" panose="020B0604030504040204" pitchFamily="34" charset="0"/>
                <a:cs typeface="PT Sans" pitchFamily="34" charset="-120"/>
              </a:rPr>
              <a:t> supported numerical computations, while </a:t>
            </a:r>
            <a:r>
              <a:rPr lang="en-IN" sz="2000" b="1" dirty="0">
                <a:solidFill>
                  <a:srgbClr val="002060"/>
                </a:solidFill>
                <a:latin typeface="PT Sans" panose="020B0503020203020204" pitchFamily="34" charset="0"/>
                <a:ea typeface="Verdana" panose="020B0604030504040204" pitchFamily="34" charset="0"/>
                <a:cs typeface="PT Sans" pitchFamily="34" charset="-120"/>
              </a:rPr>
              <a:t>Matplotlib</a:t>
            </a:r>
            <a:r>
              <a:rPr lang="en-IN" sz="2000" dirty="0">
                <a:solidFill>
                  <a:srgbClr val="002060"/>
                </a:solidFill>
                <a:latin typeface="PT Sans" panose="020B0503020203020204" pitchFamily="34" charset="0"/>
                <a:ea typeface="Verdana" panose="020B0604030504040204" pitchFamily="34" charset="0"/>
                <a:cs typeface="PT Sans" pitchFamily="34" charset="-120"/>
              </a:rPr>
              <a:t> &amp; </a:t>
            </a:r>
            <a:r>
              <a:rPr lang="en-IN" sz="2000" b="1" dirty="0">
                <a:solidFill>
                  <a:srgbClr val="002060"/>
                </a:solidFill>
                <a:latin typeface="PT Sans" panose="020B0503020203020204" pitchFamily="34" charset="0"/>
                <a:ea typeface="Verdana" panose="020B0604030504040204" pitchFamily="34" charset="0"/>
                <a:cs typeface="PT Sans" pitchFamily="34" charset="-120"/>
              </a:rPr>
              <a:t>Seaborn</a:t>
            </a:r>
            <a:r>
              <a:rPr lang="en-IN" sz="2000" dirty="0">
                <a:solidFill>
                  <a:srgbClr val="002060"/>
                </a:solidFill>
                <a:latin typeface="PT Sans" panose="020B0503020203020204" pitchFamily="34" charset="0"/>
                <a:ea typeface="Verdana" panose="020B0604030504040204" pitchFamily="34" charset="0"/>
                <a:cs typeface="PT Sans" pitchFamily="34" charset="-120"/>
              </a:rPr>
              <a:t> helped visualize key patterns and correlations in the data.</a:t>
            </a:r>
          </a:p>
          <a:p>
            <a:pPr marL="0" indent="0">
              <a:lnSpc>
                <a:spcPts val="3000"/>
              </a:lnSpc>
              <a:buNone/>
            </a:pPr>
            <a:endParaRPr lang="en-IN" sz="2000" dirty="0">
              <a:solidFill>
                <a:srgbClr val="002060"/>
              </a:solidFill>
              <a:latin typeface="PT Sans" panose="020B0503020203020204" pitchFamily="34" charset="0"/>
              <a:ea typeface="Verdana" panose="020B0604030504040204" pitchFamily="34" charset="0"/>
              <a:cs typeface="PT Sans" pitchFamily="34" charset="-120"/>
            </a:endParaRPr>
          </a:p>
          <a:p>
            <a:pPr marL="0" indent="0">
              <a:lnSpc>
                <a:spcPts val="3000"/>
              </a:lnSpc>
              <a:buNone/>
            </a:pPr>
            <a:r>
              <a:rPr lang="en-IN" sz="2000" dirty="0">
                <a:solidFill>
                  <a:srgbClr val="002060"/>
                </a:solidFill>
                <a:latin typeface="PT Sans" panose="020B0503020203020204" pitchFamily="34" charset="0"/>
                <a:ea typeface="Verdana" panose="020B0604030504040204" pitchFamily="34" charset="0"/>
                <a:cs typeface="PT Sans" pitchFamily="34" charset="-120"/>
              </a:rPr>
              <a:t>Through </a:t>
            </a:r>
            <a:r>
              <a:rPr lang="en-IN" sz="2000" b="1" dirty="0">
                <a:solidFill>
                  <a:srgbClr val="002060"/>
                </a:solidFill>
                <a:latin typeface="PT Sans" panose="020B0503020203020204" pitchFamily="34" charset="0"/>
                <a:ea typeface="Verdana" panose="020B0604030504040204" pitchFamily="34" charset="0"/>
                <a:cs typeface="PT Sans" pitchFamily="34" charset="-120"/>
              </a:rPr>
              <a:t>univariate</a:t>
            </a:r>
            <a:r>
              <a:rPr lang="en-IN" sz="2000" dirty="0">
                <a:solidFill>
                  <a:srgbClr val="002060"/>
                </a:solidFill>
                <a:latin typeface="PT Sans" panose="020B0503020203020204" pitchFamily="34" charset="0"/>
                <a:ea typeface="Verdana" panose="020B0604030504040204" pitchFamily="34" charset="0"/>
                <a:cs typeface="PT Sans" pitchFamily="34" charset="-120"/>
              </a:rPr>
              <a:t> and </a:t>
            </a:r>
            <a:r>
              <a:rPr lang="en-IN" sz="2000" b="1" dirty="0">
                <a:solidFill>
                  <a:srgbClr val="002060"/>
                </a:solidFill>
                <a:latin typeface="PT Sans" panose="020B0503020203020204" pitchFamily="34" charset="0"/>
                <a:ea typeface="Verdana" panose="020B0604030504040204" pitchFamily="34" charset="0"/>
                <a:cs typeface="PT Sans" pitchFamily="34" charset="-120"/>
              </a:rPr>
              <a:t>multivariate</a:t>
            </a:r>
            <a:r>
              <a:rPr lang="en-IN" sz="2000" dirty="0">
                <a:solidFill>
                  <a:srgbClr val="002060"/>
                </a:solidFill>
                <a:latin typeface="PT Sans" panose="020B0503020203020204" pitchFamily="34" charset="0"/>
                <a:ea typeface="Verdana" panose="020B0604030504040204" pitchFamily="34" charset="0"/>
                <a:cs typeface="PT Sans" pitchFamily="34" charset="-120"/>
              </a:rPr>
              <a:t> analysis, I explored price distributions and identified significant factors like </a:t>
            </a:r>
            <a:r>
              <a:rPr lang="en-IN" sz="2000" b="1" dirty="0">
                <a:solidFill>
                  <a:srgbClr val="002060"/>
                </a:solidFill>
                <a:latin typeface="PT Sans" panose="020B0503020203020204" pitchFamily="34" charset="0"/>
                <a:ea typeface="Verdana" panose="020B0604030504040204" pitchFamily="34" charset="0"/>
                <a:cs typeface="PT Sans" pitchFamily="34" charset="-120"/>
              </a:rPr>
              <a:t>location</a:t>
            </a:r>
            <a:r>
              <a:rPr lang="en-IN" sz="2000" dirty="0">
                <a:solidFill>
                  <a:srgbClr val="002060"/>
                </a:solidFill>
                <a:latin typeface="PT Sans" panose="020B0503020203020204" pitchFamily="34" charset="0"/>
                <a:ea typeface="Verdana" panose="020B0604030504040204" pitchFamily="34" charset="0"/>
                <a:cs typeface="PT Sans" pitchFamily="34" charset="-120"/>
              </a:rPr>
              <a:t>, </a:t>
            </a:r>
            <a:r>
              <a:rPr lang="en-IN" sz="2000" b="1" dirty="0">
                <a:solidFill>
                  <a:srgbClr val="002060"/>
                </a:solidFill>
                <a:latin typeface="PT Sans" panose="020B0503020203020204" pitchFamily="34" charset="0"/>
                <a:ea typeface="Verdana" panose="020B0604030504040204" pitchFamily="34" charset="0"/>
                <a:cs typeface="PT Sans" pitchFamily="34" charset="-120"/>
              </a:rPr>
              <a:t>lot area</a:t>
            </a:r>
            <a:r>
              <a:rPr lang="en-IN" sz="2000" dirty="0">
                <a:solidFill>
                  <a:srgbClr val="002060"/>
                </a:solidFill>
                <a:latin typeface="PT Sans" panose="020B0503020203020204" pitchFamily="34" charset="0"/>
                <a:ea typeface="Verdana" panose="020B0604030504040204" pitchFamily="34" charset="0"/>
                <a:cs typeface="PT Sans" pitchFamily="34" charset="-120"/>
              </a:rPr>
              <a:t>, &amp; </a:t>
            </a:r>
            <a:r>
              <a:rPr lang="en-IN" sz="2000" b="1" dirty="0">
                <a:solidFill>
                  <a:srgbClr val="002060"/>
                </a:solidFill>
                <a:latin typeface="PT Sans" panose="020B0503020203020204" pitchFamily="34" charset="0"/>
                <a:ea typeface="Verdana" panose="020B0604030504040204" pitchFamily="34" charset="0"/>
                <a:cs typeface="PT Sans" pitchFamily="34" charset="-120"/>
              </a:rPr>
              <a:t>overall quality </a:t>
            </a:r>
            <a:r>
              <a:rPr lang="en-IN" sz="2000" dirty="0">
                <a:solidFill>
                  <a:srgbClr val="002060"/>
                </a:solidFill>
                <a:latin typeface="PT Sans" panose="020B0503020203020204" pitchFamily="34" charset="0"/>
                <a:ea typeface="Verdana" panose="020B0604030504040204" pitchFamily="34" charset="0"/>
                <a:cs typeface="PT Sans" pitchFamily="34" charset="-120"/>
              </a:rPr>
              <a:t>that influence prices. </a:t>
            </a:r>
            <a:r>
              <a:rPr lang="en-IN" sz="2000" b="1" dirty="0">
                <a:solidFill>
                  <a:srgbClr val="002060"/>
                </a:solidFill>
                <a:latin typeface="PT Sans" panose="020B0503020203020204" pitchFamily="34" charset="0"/>
                <a:ea typeface="Verdana" panose="020B0604030504040204" pitchFamily="34" charset="0"/>
                <a:cs typeface="PT Sans" pitchFamily="34" charset="-120"/>
              </a:rPr>
              <a:t>Feature engineering </a:t>
            </a:r>
            <a:r>
              <a:rPr lang="en-IN" sz="2000" dirty="0">
                <a:solidFill>
                  <a:srgbClr val="002060"/>
                </a:solidFill>
                <a:latin typeface="PT Sans" panose="020B0503020203020204" pitchFamily="34" charset="0"/>
                <a:ea typeface="Verdana" panose="020B0604030504040204" pitchFamily="34" charset="0"/>
                <a:cs typeface="PT Sans" pitchFamily="34" charset="-120"/>
              </a:rPr>
              <a:t>steps, such as calculating </a:t>
            </a:r>
            <a:r>
              <a:rPr lang="en-IN" sz="2000" b="1" dirty="0">
                <a:solidFill>
                  <a:srgbClr val="002060"/>
                </a:solidFill>
                <a:latin typeface="PT Sans" panose="020B0503020203020204" pitchFamily="34" charset="0"/>
                <a:ea typeface="Verdana" panose="020B0604030504040204" pitchFamily="34" charset="0"/>
                <a:cs typeface="PT Sans" pitchFamily="34" charset="-120"/>
              </a:rPr>
              <a:t>Total Living Area </a:t>
            </a:r>
            <a:r>
              <a:rPr lang="en-IN" sz="2000" dirty="0">
                <a:solidFill>
                  <a:srgbClr val="002060"/>
                </a:solidFill>
                <a:latin typeface="PT Sans" panose="020B0503020203020204" pitchFamily="34" charset="0"/>
                <a:ea typeface="Verdana" panose="020B0604030504040204" pitchFamily="34" charset="0"/>
                <a:cs typeface="PT Sans" pitchFamily="34" charset="-120"/>
              </a:rPr>
              <a:t>&amp; </a:t>
            </a:r>
            <a:r>
              <a:rPr lang="en-IN" sz="2000" b="1" dirty="0">
                <a:solidFill>
                  <a:srgbClr val="002060"/>
                </a:solidFill>
                <a:latin typeface="PT Sans" panose="020B0503020203020204" pitchFamily="34" charset="0"/>
                <a:ea typeface="Verdana" panose="020B0604030504040204" pitchFamily="34" charset="0"/>
                <a:cs typeface="PT Sans" pitchFamily="34" charset="-120"/>
              </a:rPr>
              <a:t>Price per Square Foot</a:t>
            </a:r>
            <a:r>
              <a:rPr lang="en-IN" sz="2000" dirty="0">
                <a:solidFill>
                  <a:srgbClr val="002060"/>
                </a:solidFill>
                <a:latin typeface="PT Sans" panose="020B0503020203020204" pitchFamily="34" charset="0"/>
                <a:ea typeface="Verdana" panose="020B0604030504040204" pitchFamily="34" charset="0"/>
                <a:cs typeface="PT Sans" pitchFamily="34" charset="-120"/>
              </a:rPr>
              <a:t>, enhanced the dataset, revealing deeper insights into real estate trends and laying the groundwork for predictive modelling.</a:t>
            </a:r>
            <a:endParaRPr lang="en-US" sz="2000" dirty="0">
              <a:solidFill>
                <a:srgbClr val="002060"/>
              </a:solidFill>
              <a:latin typeface="PT Sans" panose="020B0503020203020204" pitchFamily="34" charset="0"/>
              <a:ea typeface="Verdana" panose="020B0604030504040204" pitchFamily="34" charset="0"/>
            </a:endParaRPr>
          </a:p>
        </p:txBody>
      </p:sp>
      <p:grpSp>
        <p:nvGrpSpPr>
          <p:cNvPr id="8" name="Group 7">
            <a:extLst>
              <a:ext uri="{FF2B5EF4-FFF2-40B4-BE49-F238E27FC236}">
                <a16:creationId xmlns:a16="http://schemas.microsoft.com/office/drawing/2014/main" id="{8617BFE2-1A18-8718-386F-7BE012BE9797}"/>
              </a:ext>
            </a:extLst>
          </p:cNvPr>
          <p:cNvGrpSpPr/>
          <p:nvPr/>
        </p:nvGrpSpPr>
        <p:grpSpPr>
          <a:xfrm>
            <a:off x="11215716" y="7724677"/>
            <a:ext cx="2787968" cy="418862"/>
            <a:chOff x="6324124" y="5765483"/>
            <a:chExt cx="2787968" cy="418862"/>
          </a:xfrm>
        </p:grpSpPr>
        <p:sp>
          <p:nvSpPr>
            <p:cNvPr id="5" name="Shape 2"/>
            <p:cNvSpPr/>
            <p:nvPr/>
          </p:nvSpPr>
          <p:spPr>
            <a:xfrm>
              <a:off x="6324124" y="5783342"/>
              <a:ext cx="382905" cy="382905"/>
            </a:xfrm>
            <a:prstGeom prst="roundRect">
              <a:avLst>
                <a:gd name="adj" fmla="val 23878209"/>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331744" y="5790962"/>
              <a:ext cx="367665" cy="367665"/>
            </a:xfrm>
            <a:prstGeom prst="rect">
              <a:avLst/>
            </a:prstGeom>
          </p:spPr>
        </p:pic>
        <p:sp>
          <p:nvSpPr>
            <p:cNvPr id="7" name="Text 3"/>
            <p:cNvSpPr/>
            <p:nvPr/>
          </p:nvSpPr>
          <p:spPr>
            <a:xfrm>
              <a:off x="6826687" y="5765483"/>
              <a:ext cx="2285405" cy="418862"/>
            </a:xfrm>
            <a:prstGeom prst="rect">
              <a:avLst/>
            </a:prstGeom>
            <a:noFill/>
            <a:ln/>
          </p:spPr>
          <p:txBody>
            <a:bodyPr wrap="none" lIns="0" tIns="0" rIns="0" bIns="0" rtlCol="0" anchor="t"/>
            <a:lstStyle/>
            <a:p>
              <a:pPr marL="0" indent="0" algn="l">
                <a:lnSpc>
                  <a:spcPts val="3250"/>
                </a:lnSpc>
                <a:buNone/>
              </a:pPr>
              <a:r>
                <a:rPr lang="en-US" sz="2350" b="1" dirty="0">
                  <a:solidFill>
                    <a:srgbClr val="002060"/>
                  </a:solidFill>
                  <a:latin typeface="Russo One" panose="02000503050000020004" pitchFamily="2" charset="0"/>
                  <a:ea typeface="PT Sans Bold" pitchFamily="34" charset="-122"/>
                  <a:cs typeface="PT Sans Bold" pitchFamily="34" charset="-120"/>
                </a:rPr>
                <a:t>by Debasis Baidya</a:t>
              </a:r>
              <a:endParaRPr lang="en-US" sz="2350" dirty="0">
                <a:solidFill>
                  <a:srgbClr val="002060"/>
                </a:solidFill>
                <a:latin typeface="Russo One" panose="02000503050000020004" pitchFamily="2"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sp>
        <p:nvSpPr>
          <p:cNvPr id="3" name="Text 0"/>
          <p:cNvSpPr/>
          <p:nvPr/>
        </p:nvSpPr>
        <p:spPr>
          <a:xfrm>
            <a:off x="780693" y="563523"/>
            <a:ext cx="7232094" cy="656034"/>
          </a:xfrm>
          <a:prstGeom prst="rect">
            <a:avLst/>
          </a:prstGeom>
          <a:noFill/>
          <a:ln/>
        </p:spPr>
        <p:txBody>
          <a:bodyPr wrap="none" lIns="0" tIns="0" rIns="0" bIns="0" rtlCol="0" anchor="t"/>
          <a:lstStyle/>
          <a:p>
            <a:pPr marL="0" indent="0">
              <a:lnSpc>
                <a:spcPts val="5150"/>
              </a:lnSpc>
              <a:buNone/>
            </a:pPr>
            <a:r>
              <a:rPr lang="en-US" sz="3600" dirty="0">
                <a:solidFill>
                  <a:srgbClr val="002060"/>
                </a:solidFill>
                <a:latin typeface="Russo One" panose="02000503050000020004" pitchFamily="2" charset="0"/>
                <a:ea typeface="Nunito Semi Bold" pitchFamily="34" charset="-122"/>
                <a:cs typeface="Nunito Semi Bold" pitchFamily="34" charset="-120"/>
              </a:rPr>
              <a:t>Time Trends in Housing Prices</a:t>
            </a:r>
            <a:endParaRPr lang="en-US" sz="3600" dirty="0">
              <a:solidFill>
                <a:srgbClr val="002060"/>
              </a:solidFill>
              <a:latin typeface="Russo One" panose="02000503050000020004" pitchFamily="2" charset="0"/>
            </a:endParaRPr>
          </a:p>
        </p:txBody>
      </p:sp>
      <p:pic>
        <p:nvPicPr>
          <p:cNvPr id="4" name="Image 1" descr="preencoded.png"/>
          <p:cNvPicPr>
            <a:picLocks noChangeAspect="1"/>
          </p:cNvPicPr>
          <p:nvPr/>
        </p:nvPicPr>
        <p:blipFill>
          <a:blip r:embed="rId3"/>
          <a:stretch>
            <a:fillRect/>
          </a:stretch>
        </p:blipFill>
        <p:spPr>
          <a:xfrm>
            <a:off x="780693" y="1933337"/>
            <a:ext cx="1115258" cy="1784509"/>
          </a:xfrm>
          <a:prstGeom prst="rect">
            <a:avLst/>
          </a:prstGeom>
        </p:spPr>
      </p:pic>
      <p:sp>
        <p:nvSpPr>
          <p:cNvPr id="5" name="Text 1"/>
          <p:cNvSpPr/>
          <p:nvPr/>
        </p:nvSpPr>
        <p:spPr>
          <a:xfrm>
            <a:off x="2230517" y="2156341"/>
            <a:ext cx="2624257" cy="328017"/>
          </a:xfrm>
          <a:prstGeom prst="rect">
            <a:avLst/>
          </a:prstGeom>
          <a:noFill/>
          <a:ln/>
        </p:spPr>
        <p:txBody>
          <a:bodyPr wrap="none" lIns="0" tIns="0" rIns="0" bIns="0" rtlCol="0" anchor="t"/>
          <a:lstStyle/>
          <a:p>
            <a:pPr marL="0" indent="0" algn="l">
              <a:lnSpc>
                <a:spcPts val="2550"/>
              </a:lnSpc>
              <a:buNone/>
            </a:pPr>
            <a:r>
              <a:rPr lang="en-US" sz="2050" b="1" dirty="0">
                <a:solidFill>
                  <a:srgbClr val="00002E"/>
                </a:solidFill>
                <a:latin typeface="Nunito Semi Bold" pitchFamily="34" charset="0"/>
                <a:ea typeface="Nunito Semi Bold" pitchFamily="34" charset="-122"/>
                <a:cs typeface="Nunito Semi Bold" pitchFamily="34" charset="-120"/>
              </a:rPr>
              <a:t>Grouped by Year</a:t>
            </a:r>
            <a:endParaRPr lang="en-US" sz="2050" b="1" dirty="0"/>
          </a:p>
        </p:txBody>
      </p:sp>
      <p:sp>
        <p:nvSpPr>
          <p:cNvPr id="6" name="Text 2"/>
          <p:cNvSpPr/>
          <p:nvPr/>
        </p:nvSpPr>
        <p:spPr>
          <a:xfrm>
            <a:off x="2230517" y="2618184"/>
            <a:ext cx="6132790" cy="356949"/>
          </a:xfrm>
          <a:prstGeom prst="rect">
            <a:avLst/>
          </a:prstGeom>
          <a:noFill/>
          <a:ln/>
        </p:spPr>
        <p:txBody>
          <a:bodyPr wrap="non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Aggregated sale prices for each year sold.</a:t>
            </a:r>
            <a:endParaRPr lang="en-US" sz="1750" dirty="0"/>
          </a:p>
        </p:txBody>
      </p:sp>
      <p:pic>
        <p:nvPicPr>
          <p:cNvPr id="7" name="Image 2" descr="preencoded.png"/>
          <p:cNvPicPr>
            <a:picLocks noChangeAspect="1"/>
          </p:cNvPicPr>
          <p:nvPr/>
        </p:nvPicPr>
        <p:blipFill>
          <a:blip r:embed="rId4"/>
          <a:stretch>
            <a:fillRect/>
          </a:stretch>
        </p:blipFill>
        <p:spPr>
          <a:xfrm>
            <a:off x="780693" y="3717846"/>
            <a:ext cx="1115258" cy="1784509"/>
          </a:xfrm>
          <a:prstGeom prst="rect">
            <a:avLst/>
          </a:prstGeom>
        </p:spPr>
      </p:pic>
      <p:sp>
        <p:nvSpPr>
          <p:cNvPr id="8" name="Text 3"/>
          <p:cNvSpPr/>
          <p:nvPr/>
        </p:nvSpPr>
        <p:spPr>
          <a:xfrm>
            <a:off x="2230517" y="3940850"/>
            <a:ext cx="2624257" cy="328017"/>
          </a:xfrm>
          <a:prstGeom prst="rect">
            <a:avLst/>
          </a:prstGeom>
          <a:noFill/>
          <a:ln/>
        </p:spPr>
        <p:txBody>
          <a:bodyPr wrap="none" lIns="0" tIns="0" rIns="0" bIns="0" rtlCol="0" anchor="t"/>
          <a:lstStyle/>
          <a:p>
            <a:pPr marL="0" indent="0" algn="l">
              <a:lnSpc>
                <a:spcPts val="2550"/>
              </a:lnSpc>
              <a:buNone/>
            </a:pPr>
            <a:r>
              <a:rPr lang="en-US" sz="2050" b="1" dirty="0">
                <a:solidFill>
                  <a:srgbClr val="00002E"/>
                </a:solidFill>
                <a:latin typeface="Nunito Semi Bold" pitchFamily="34" charset="0"/>
                <a:ea typeface="Nunito Semi Bold" pitchFamily="34" charset="-122"/>
                <a:cs typeface="Nunito Semi Bold" pitchFamily="34" charset="-120"/>
              </a:rPr>
              <a:t>Calculated Averages</a:t>
            </a:r>
            <a:endParaRPr lang="en-US" sz="2050" b="1" dirty="0"/>
          </a:p>
        </p:txBody>
      </p:sp>
      <p:sp>
        <p:nvSpPr>
          <p:cNvPr id="9" name="Text 4"/>
          <p:cNvSpPr/>
          <p:nvPr/>
        </p:nvSpPr>
        <p:spPr>
          <a:xfrm>
            <a:off x="2230517" y="4402693"/>
            <a:ext cx="6132790" cy="356949"/>
          </a:xfrm>
          <a:prstGeom prst="rect">
            <a:avLst/>
          </a:prstGeom>
          <a:noFill/>
          <a:ln/>
        </p:spPr>
        <p:txBody>
          <a:bodyPr wrap="non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Computed mean sale price per year.</a:t>
            </a:r>
            <a:endParaRPr lang="en-US" sz="1750" dirty="0"/>
          </a:p>
        </p:txBody>
      </p:sp>
      <p:pic>
        <p:nvPicPr>
          <p:cNvPr id="10" name="Image 3" descr="preencoded.png"/>
          <p:cNvPicPr>
            <a:picLocks noChangeAspect="1"/>
          </p:cNvPicPr>
          <p:nvPr/>
        </p:nvPicPr>
        <p:blipFill>
          <a:blip r:embed="rId5"/>
          <a:stretch>
            <a:fillRect/>
          </a:stretch>
        </p:blipFill>
        <p:spPr>
          <a:xfrm>
            <a:off x="780693" y="5502354"/>
            <a:ext cx="1115258" cy="1784509"/>
          </a:xfrm>
          <a:prstGeom prst="rect">
            <a:avLst/>
          </a:prstGeom>
        </p:spPr>
      </p:pic>
      <p:sp>
        <p:nvSpPr>
          <p:cNvPr id="11" name="Text 5"/>
          <p:cNvSpPr/>
          <p:nvPr/>
        </p:nvSpPr>
        <p:spPr>
          <a:xfrm>
            <a:off x="2230517" y="5725358"/>
            <a:ext cx="2624257" cy="328017"/>
          </a:xfrm>
          <a:prstGeom prst="rect">
            <a:avLst/>
          </a:prstGeom>
          <a:noFill/>
          <a:ln/>
        </p:spPr>
        <p:txBody>
          <a:bodyPr wrap="none" lIns="0" tIns="0" rIns="0" bIns="0" rtlCol="0" anchor="t"/>
          <a:lstStyle/>
          <a:p>
            <a:pPr marL="0" indent="0" algn="l">
              <a:lnSpc>
                <a:spcPts val="2550"/>
              </a:lnSpc>
              <a:buNone/>
            </a:pPr>
            <a:r>
              <a:rPr lang="en-US" sz="2050" b="1" dirty="0">
                <a:solidFill>
                  <a:srgbClr val="00002E"/>
                </a:solidFill>
                <a:latin typeface="Nunito Semi Bold" pitchFamily="34" charset="0"/>
                <a:ea typeface="Nunito Semi Bold" pitchFamily="34" charset="-122"/>
                <a:cs typeface="Nunito Semi Bold" pitchFamily="34" charset="-120"/>
              </a:rPr>
              <a:t>Plot Trend</a:t>
            </a:r>
            <a:endParaRPr lang="en-US" sz="2050" b="1" dirty="0"/>
          </a:p>
        </p:txBody>
      </p:sp>
      <p:sp>
        <p:nvSpPr>
          <p:cNvPr id="12" name="Text 6"/>
          <p:cNvSpPr/>
          <p:nvPr/>
        </p:nvSpPr>
        <p:spPr>
          <a:xfrm>
            <a:off x="2230517" y="6187202"/>
            <a:ext cx="6132790" cy="356949"/>
          </a:xfrm>
          <a:prstGeom prst="rect">
            <a:avLst/>
          </a:prstGeom>
          <a:noFill/>
          <a:ln/>
        </p:spPr>
        <p:txBody>
          <a:bodyPr wrap="non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Created line plot showing price trends over time.</a:t>
            </a:r>
            <a:endParaRPr lang="en-US" sz="1750" dirty="0"/>
          </a:p>
        </p:txBody>
      </p:sp>
      <p:sp>
        <p:nvSpPr>
          <p:cNvPr id="13" name="Rectangle 12">
            <a:extLst>
              <a:ext uri="{FF2B5EF4-FFF2-40B4-BE49-F238E27FC236}">
                <a16:creationId xmlns:a16="http://schemas.microsoft.com/office/drawing/2014/main" id="{A4AD3C0D-9A40-73B2-67AA-A71C2E6FF195}"/>
              </a:ext>
            </a:extLst>
          </p:cNvPr>
          <p:cNvSpPr/>
          <p:nvPr/>
        </p:nvSpPr>
        <p:spPr>
          <a:xfrm>
            <a:off x="8165054" y="0"/>
            <a:ext cx="6465345" cy="822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E240750A-BE73-5E47-17A4-52722157DD2B}"/>
              </a:ext>
            </a:extLst>
          </p:cNvPr>
          <p:cNvPicPr>
            <a:picLocks noChangeAspect="1"/>
          </p:cNvPicPr>
          <p:nvPr/>
        </p:nvPicPr>
        <p:blipFill>
          <a:blip r:embed="rId6"/>
          <a:stretch>
            <a:fillRect/>
          </a:stretch>
        </p:blipFill>
        <p:spPr>
          <a:xfrm>
            <a:off x="8287274" y="891540"/>
            <a:ext cx="6132790" cy="2686817"/>
          </a:xfrm>
          <a:prstGeom prst="roundRect">
            <a:avLst>
              <a:gd name="adj" fmla="val 1452"/>
            </a:avLst>
          </a:prstGeom>
        </p:spPr>
      </p:pic>
      <p:pic>
        <p:nvPicPr>
          <p:cNvPr id="19" name="Picture 18">
            <a:extLst>
              <a:ext uri="{FF2B5EF4-FFF2-40B4-BE49-F238E27FC236}">
                <a16:creationId xmlns:a16="http://schemas.microsoft.com/office/drawing/2014/main" id="{3FA66CBE-CC04-8153-F918-50A95BFC171C}"/>
              </a:ext>
            </a:extLst>
          </p:cNvPr>
          <p:cNvPicPr>
            <a:picLocks noChangeAspect="1"/>
          </p:cNvPicPr>
          <p:nvPr/>
        </p:nvPicPr>
        <p:blipFill>
          <a:blip r:embed="rId7"/>
          <a:stretch>
            <a:fillRect/>
          </a:stretch>
        </p:blipFill>
        <p:spPr>
          <a:xfrm>
            <a:off x="8287274" y="3807486"/>
            <a:ext cx="6220903" cy="2973513"/>
          </a:xfrm>
          <a:prstGeom prst="roundRect">
            <a:avLst>
              <a:gd name="adj" fmla="val 2557"/>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65130" y="0"/>
            <a:ext cx="5965270" cy="8229600"/>
          </a:xfrm>
          <a:prstGeom prst="rect">
            <a:avLst/>
          </a:prstGeom>
        </p:spPr>
      </p:pic>
      <p:sp>
        <p:nvSpPr>
          <p:cNvPr id="3" name="Text 0"/>
          <p:cNvSpPr/>
          <p:nvPr/>
        </p:nvSpPr>
        <p:spPr>
          <a:xfrm>
            <a:off x="514995" y="458212"/>
            <a:ext cx="7341989" cy="704017"/>
          </a:xfrm>
          <a:prstGeom prst="rect">
            <a:avLst/>
          </a:prstGeom>
          <a:noFill/>
          <a:ln/>
        </p:spPr>
        <p:txBody>
          <a:bodyPr wrap="none" lIns="0" tIns="0" rIns="0" bIns="0" rtlCol="0" anchor="t"/>
          <a:lstStyle/>
          <a:p>
            <a:pPr marL="0" indent="0">
              <a:lnSpc>
                <a:spcPts val="5500"/>
              </a:lnSpc>
              <a:buNone/>
            </a:pPr>
            <a:r>
              <a:rPr lang="en-US" sz="4000" dirty="0">
                <a:solidFill>
                  <a:srgbClr val="002060"/>
                </a:solidFill>
                <a:latin typeface="Russo One" panose="02000503050000020004" pitchFamily="2" charset="0"/>
                <a:ea typeface="Nunito Semi Bold" pitchFamily="34" charset="-122"/>
                <a:cs typeface="Nunito Semi Bold" pitchFamily="34" charset="-120"/>
              </a:rPr>
              <a:t>Impact of Amenities on Price</a:t>
            </a:r>
            <a:endParaRPr lang="en-US" sz="4000" dirty="0">
              <a:solidFill>
                <a:srgbClr val="002060"/>
              </a:solidFill>
              <a:latin typeface="Russo One" panose="02000503050000020004" pitchFamily="2" charset="0"/>
            </a:endParaRPr>
          </a:p>
        </p:txBody>
      </p:sp>
      <p:pic>
        <p:nvPicPr>
          <p:cNvPr id="4" name="Image 1" descr="preencoded.png"/>
          <p:cNvPicPr>
            <a:picLocks noChangeAspect="1"/>
          </p:cNvPicPr>
          <p:nvPr/>
        </p:nvPicPr>
        <p:blipFill>
          <a:blip r:embed="rId4"/>
          <a:stretch>
            <a:fillRect/>
          </a:stretch>
        </p:blipFill>
        <p:spPr>
          <a:xfrm>
            <a:off x="837724" y="2187893"/>
            <a:ext cx="598408" cy="598408"/>
          </a:xfrm>
          <a:prstGeom prst="rect">
            <a:avLst/>
          </a:prstGeom>
        </p:spPr>
      </p:pic>
      <p:sp>
        <p:nvSpPr>
          <p:cNvPr id="5" name="Text 1"/>
          <p:cNvSpPr/>
          <p:nvPr/>
        </p:nvSpPr>
        <p:spPr>
          <a:xfrm>
            <a:off x="837724" y="3025616"/>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Pool Quality</a:t>
            </a:r>
            <a:endParaRPr lang="en-US" sz="2200" b="1" dirty="0"/>
          </a:p>
        </p:txBody>
      </p:sp>
      <p:sp>
        <p:nvSpPr>
          <p:cNvPr id="6" name="Text 2"/>
          <p:cNvSpPr/>
          <p:nvPr/>
        </p:nvSpPr>
        <p:spPr>
          <a:xfrm>
            <a:off x="837724" y="3521154"/>
            <a:ext cx="3554730"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Analyzed how pool quality affects home prices.</a:t>
            </a:r>
            <a:endParaRPr lang="en-US" sz="1850" dirty="0"/>
          </a:p>
        </p:txBody>
      </p:sp>
      <p:pic>
        <p:nvPicPr>
          <p:cNvPr id="7" name="Image 2" descr="preencoded.png"/>
          <p:cNvPicPr>
            <a:picLocks noChangeAspect="1"/>
          </p:cNvPicPr>
          <p:nvPr/>
        </p:nvPicPr>
        <p:blipFill>
          <a:blip r:embed="rId5"/>
          <a:stretch>
            <a:fillRect/>
          </a:stretch>
        </p:blipFill>
        <p:spPr>
          <a:xfrm>
            <a:off x="4751427" y="2187893"/>
            <a:ext cx="598408" cy="598408"/>
          </a:xfrm>
          <a:prstGeom prst="rect">
            <a:avLst/>
          </a:prstGeom>
        </p:spPr>
      </p:pic>
      <p:sp>
        <p:nvSpPr>
          <p:cNvPr id="8" name="Text 3"/>
          <p:cNvSpPr/>
          <p:nvPr/>
        </p:nvSpPr>
        <p:spPr>
          <a:xfrm>
            <a:off x="4751427" y="3025616"/>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Garage Type</a:t>
            </a:r>
            <a:endParaRPr lang="en-US" sz="2200" b="1" dirty="0"/>
          </a:p>
        </p:txBody>
      </p:sp>
      <p:sp>
        <p:nvSpPr>
          <p:cNvPr id="9" name="Text 4"/>
          <p:cNvSpPr/>
          <p:nvPr/>
        </p:nvSpPr>
        <p:spPr>
          <a:xfrm>
            <a:off x="4751427" y="3521154"/>
            <a:ext cx="3554849"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Examine price differences based on garage types.</a:t>
            </a:r>
            <a:endParaRPr lang="en-US" sz="1850" dirty="0"/>
          </a:p>
        </p:txBody>
      </p:sp>
      <p:pic>
        <p:nvPicPr>
          <p:cNvPr id="10" name="Image 3" descr="preencoded.png"/>
          <p:cNvPicPr>
            <a:picLocks noChangeAspect="1"/>
          </p:cNvPicPr>
          <p:nvPr/>
        </p:nvPicPr>
        <p:blipFill>
          <a:blip r:embed="rId6"/>
          <a:stretch>
            <a:fillRect/>
          </a:stretch>
        </p:blipFill>
        <p:spPr>
          <a:xfrm>
            <a:off x="837724" y="5005268"/>
            <a:ext cx="598408" cy="598408"/>
          </a:xfrm>
          <a:prstGeom prst="rect">
            <a:avLst/>
          </a:prstGeom>
        </p:spPr>
      </p:pic>
      <p:sp>
        <p:nvSpPr>
          <p:cNvPr id="11" name="Text 5"/>
          <p:cNvSpPr/>
          <p:nvPr/>
        </p:nvSpPr>
        <p:spPr>
          <a:xfrm>
            <a:off x="837724" y="5842992"/>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Fireplace Quality</a:t>
            </a:r>
            <a:endParaRPr lang="en-US" sz="2200" b="1" dirty="0"/>
          </a:p>
        </p:txBody>
      </p:sp>
      <p:sp>
        <p:nvSpPr>
          <p:cNvPr id="12" name="Text 6"/>
          <p:cNvSpPr/>
          <p:nvPr/>
        </p:nvSpPr>
        <p:spPr>
          <a:xfrm>
            <a:off x="837724" y="6338530"/>
            <a:ext cx="3554730"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Assessed impact of fireplace quality on home values.</a:t>
            </a:r>
            <a:endParaRPr lang="en-US" sz="1850" dirty="0"/>
          </a:p>
        </p:txBody>
      </p:sp>
      <p:pic>
        <p:nvPicPr>
          <p:cNvPr id="13" name="Image 4" descr="preencoded.png"/>
          <p:cNvPicPr>
            <a:picLocks noChangeAspect="1"/>
          </p:cNvPicPr>
          <p:nvPr/>
        </p:nvPicPr>
        <p:blipFill>
          <a:blip r:embed="rId7"/>
          <a:stretch>
            <a:fillRect/>
          </a:stretch>
        </p:blipFill>
        <p:spPr>
          <a:xfrm>
            <a:off x="4751427" y="5005268"/>
            <a:ext cx="598408" cy="598408"/>
          </a:xfrm>
          <a:prstGeom prst="rect">
            <a:avLst/>
          </a:prstGeom>
        </p:spPr>
      </p:pic>
      <p:sp>
        <p:nvSpPr>
          <p:cNvPr id="14" name="Text 7"/>
          <p:cNvSpPr/>
          <p:nvPr/>
        </p:nvSpPr>
        <p:spPr>
          <a:xfrm>
            <a:off x="4751427" y="5842992"/>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Basement Quality</a:t>
            </a:r>
            <a:endParaRPr lang="en-US" sz="2200" b="1" dirty="0"/>
          </a:p>
        </p:txBody>
      </p:sp>
      <p:sp>
        <p:nvSpPr>
          <p:cNvPr id="15" name="Text 8"/>
          <p:cNvSpPr/>
          <p:nvPr/>
        </p:nvSpPr>
        <p:spPr>
          <a:xfrm>
            <a:off x="4751427" y="6338530"/>
            <a:ext cx="3554849"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Evaluated how basement quality influences prices.</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417784"/>
          </a:xfrm>
          <a:prstGeom prst="rect">
            <a:avLst/>
          </a:prstGeom>
        </p:spPr>
      </p:pic>
      <p:sp>
        <p:nvSpPr>
          <p:cNvPr id="3" name="Text 0"/>
          <p:cNvSpPr/>
          <p:nvPr/>
        </p:nvSpPr>
        <p:spPr>
          <a:xfrm>
            <a:off x="2983289" y="1619274"/>
            <a:ext cx="5345311" cy="668179"/>
          </a:xfrm>
          <a:prstGeom prst="rect">
            <a:avLst/>
          </a:prstGeom>
          <a:noFill/>
          <a:ln/>
        </p:spPr>
        <p:txBody>
          <a:bodyPr wrap="none" lIns="0" tIns="0" rIns="0" bIns="0" rtlCol="0" anchor="t"/>
          <a:lstStyle/>
          <a:p>
            <a:pPr marL="0" indent="0">
              <a:lnSpc>
                <a:spcPts val="5250"/>
              </a:lnSpc>
              <a:buNone/>
            </a:pPr>
            <a:r>
              <a:rPr lang="en-US" sz="9600" b="1" dirty="0">
                <a:solidFill>
                  <a:schemeClr val="bg1"/>
                </a:solidFill>
                <a:latin typeface="Ravie" panose="04040805050809020602" pitchFamily="82" charset="0"/>
                <a:ea typeface="Nunito Semi Bold" pitchFamily="34" charset="-122"/>
                <a:cs typeface="Nunito Semi Bold" pitchFamily="34" charset="-120"/>
              </a:rPr>
              <a:t>Thank You!</a:t>
            </a:r>
            <a:endParaRPr lang="en-US" sz="9600" b="1" dirty="0">
              <a:solidFill>
                <a:schemeClr val="bg1"/>
              </a:solidFill>
              <a:latin typeface="Ravie" panose="04040805050809020602" pitchFamily="82" charset="0"/>
            </a:endParaRPr>
          </a:p>
        </p:txBody>
      </p:sp>
      <p:grpSp>
        <p:nvGrpSpPr>
          <p:cNvPr id="21" name="Group 20">
            <a:extLst>
              <a:ext uri="{FF2B5EF4-FFF2-40B4-BE49-F238E27FC236}">
                <a16:creationId xmlns:a16="http://schemas.microsoft.com/office/drawing/2014/main" id="{DA0CFBA4-6EBA-A0EC-E1B9-93135945AE36}"/>
              </a:ext>
            </a:extLst>
          </p:cNvPr>
          <p:cNvGrpSpPr/>
          <p:nvPr/>
        </p:nvGrpSpPr>
        <p:grpSpPr>
          <a:xfrm>
            <a:off x="795099" y="4014579"/>
            <a:ext cx="511135" cy="511135"/>
            <a:chOff x="795099" y="4728805"/>
            <a:chExt cx="511135" cy="511135"/>
          </a:xfrm>
        </p:grpSpPr>
        <p:sp>
          <p:nvSpPr>
            <p:cNvPr id="4" name="Shape 1"/>
            <p:cNvSpPr/>
            <p:nvPr/>
          </p:nvSpPr>
          <p:spPr>
            <a:xfrm>
              <a:off x="795099" y="4728805"/>
              <a:ext cx="511135" cy="511135"/>
            </a:xfrm>
            <a:prstGeom prst="roundRect">
              <a:avLst>
                <a:gd name="adj" fmla="val 66669"/>
              </a:avLst>
            </a:prstGeom>
            <a:solidFill>
              <a:srgbClr val="F3F3FF"/>
            </a:solidFill>
            <a:ln w="22860">
              <a:solidFill>
                <a:srgbClr val="2D4DF2"/>
              </a:solidFill>
              <a:prstDash val="solid"/>
            </a:ln>
          </p:spPr>
        </p:sp>
        <p:sp>
          <p:nvSpPr>
            <p:cNvPr id="5" name="Text 2"/>
            <p:cNvSpPr/>
            <p:nvPr/>
          </p:nvSpPr>
          <p:spPr>
            <a:xfrm>
              <a:off x="954405" y="4823936"/>
              <a:ext cx="192405" cy="320754"/>
            </a:xfrm>
            <a:prstGeom prst="rect">
              <a:avLst/>
            </a:prstGeom>
            <a:noFill/>
            <a:ln/>
          </p:spPr>
          <p:txBody>
            <a:bodyPr wrap="none" lIns="0" tIns="0" rIns="0" bIns="0" rtlCol="0" anchor="t"/>
            <a:lstStyle/>
            <a:p>
              <a:pPr marL="0" indent="0" algn="ctr">
                <a:lnSpc>
                  <a:spcPts val="2500"/>
                </a:lnSpc>
                <a:buNone/>
              </a:pPr>
              <a:r>
                <a:rPr lang="en-US" sz="2500" dirty="0">
                  <a:solidFill>
                    <a:srgbClr val="00002E"/>
                  </a:solidFill>
                  <a:latin typeface="Nunito Semi Bold" pitchFamily="34" charset="0"/>
                  <a:ea typeface="Nunito Semi Bold" pitchFamily="34" charset="-122"/>
                  <a:cs typeface="Nunito Semi Bold" pitchFamily="34" charset="-120"/>
                </a:rPr>
                <a:t>1</a:t>
              </a:r>
              <a:endParaRPr lang="en-US" sz="2500" dirty="0"/>
            </a:p>
          </p:txBody>
        </p:sp>
      </p:grpSp>
      <p:sp>
        <p:nvSpPr>
          <p:cNvPr id="6" name="Text 3"/>
          <p:cNvSpPr/>
          <p:nvPr/>
        </p:nvSpPr>
        <p:spPr>
          <a:xfrm>
            <a:off x="1533406" y="3518238"/>
            <a:ext cx="2672596" cy="334089"/>
          </a:xfrm>
          <a:prstGeom prst="rect">
            <a:avLst/>
          </a:prstGeom>
          <a:noFill/>
          <a:ln/>
        </p:spPr>
        <p:txBody>
          <a:bodyPr wrap="none" lIns="0" tIns="0" rIns="0" bIns="0" rtlCol="0" anchor="t"/>
          <a:lstStyle/>
          <a:p>
            <a:pPr marL="0" indent="0">
              <a:lnSpc>
                <a:spcPts val="2600"/>
              </a:lnSpc>
              <a:buNone/>
            </a:pPr>
            <a:r>
              <a:rPr lang="en-US" sz="2100" b="1" dirty="0">
                <a:solidFill>
                  <a:srgbClr val="00002E"/>
                </a:solidFill>
                <a:latin typeface="Nunito Semi Bold" pitchFamily="34" charset="0"/>
                <a:ea typeface="Nunito Semi Bold" pitchFamily="34" charset="-122"/>
                <a:cs typeface="Nunito Semi Bold" pitchFamily="34" charset="-120"/>
              </a:rPr>
              <a:t>Project Summary</a:t>
            </a:r>
            <a:endParaRPr lang="en-US" sz="2100" b="1" dirty="0"/>
          </a:p>
        </p:txBody>
      </p:sp>
      <p:sp>
        <p:nvSpPr>
          <p:cNvPr id="7" name="Text 4"/>
          <p:cNvSpPr/>
          <p:nvPr/>
        </p:nvSpPr>
        <p:spPr>
          <a:xfrm>
            <a:off x="1533406" y="5199102"/>
            <a:ext cx="5668208" cy="1209437"/>
          </a:xfrm>
          <a:prstGeom prst="rect">
            <a:avLst/>
          </a:prstGeom>
          <a:noFill/>
          <a:ln/>
        </p:spPr>
        <p:txBody>
          <a:bodyPr wrap="none" lIns="0" tIns="0" rIns="0" bIns="0" rtlCol="0" anchor="ctr"/>
          <a:lstStyle/>
          <a:p>
            <a:pPr marL="0" indent="0">
              <a:lnSpc>
                <a:spcPts val="2850"/>
              </a:lnSpc>
              <a:buNone/>
            </a:pPr>
            <a:endParaRPr lang="en-US" sz="1750" dirty="0"/>
          </a:p>
        </p:txBody>
      </p:sp>
      <p:grpSp>
        <p:nvGrpSpPr>
          <p:cNvPr id="22" name="Group 21">
            <a:extLst>
              <a:ext uri="{FF2B5EF4-FFF2-40B4-BE49-F238E27FC236}">
                <a16:creationId xmlns:a16="http://schemas.microsoft.com/office/drawing/2014/main" id="{435F0998-1DEF-4372-3BF3-05E516C1D846}"/>
              </a:ext>
            </a:extLst>
          </p:cNvPr>
          <p:cNvGrpSpPr/>
          <p:nvPr/>
        </p:nvGrpSpPr>
        <p:grpSpPr>
          <a:xfrm>
            <a:off x="7428786" y="3759011"/>
            <a:ext cx="511135" cy="511135"/>
            <a:chOff x="7428786" y="4728805"/>
            <a:chExt cx="511135" cy="511135"/>
          </a:xfrm>
        </p:grpSpPr>
        <p:sp>
          <p:nvSpPr>
            <p:cNvPr id="8" name="Shape 5"/>
            <p:cNvSpPr/>
            <p:nvPr/>
          </p:nvSpPr>
          <p:spPr>
            <a:xfrm>
              <a:off x="7428786" y="4728805"/>
              <a:ext cx="511135" cy="511135"/>
            </a:xfrm>
            <a:prstGeom prst="roundRect">
              <a:avLst>
                <a:gd name="adj" fmla="val 66669"/>
              </a:avLst>
            </a:prstGeom>
            <a:solidFill>
              <a:srgbClr val="F3F3FF"/>
            </a:solidFill>
            <a:ln w="22860">
              <a:solidFill>
                <a:srgbClr val="018CE1"/>
              </a:solidFill>
              <a:prstDash val="solid"/>
            </a:ln>
          </p:spPr>
        </p:sp>
        <p:sp>
          <p:nvSpPr>
            <p:cNvPr id="9" name="Text 6"/>
            <p:cNvSpPr/>
            <p:nvPr/>
          </p:nvSpPr>
          <p:spPr>
            <a:xfrm>
              <a:off x="7588091" y="4823936"/>
              <a:ext cx="192405" cy="320754"/>
            </a:xfrm>
            <a:prstGeom prst="rect">
              <a:avLst/>
            </a:prstGeom>
            <a:noFill/>
            <a:ln/>
          </p:spPr>
          <p:txBody>
            <a:bodyPr wrap="none" lIns="0" tIns="0" rIns="0" bIns="0" rtlCol="0" anchor="t"/>
            <a:lstStyle/>
            <a:p>
              <a:pPr marL="0" indent="0" algn="ctr">
                <a:lnSpc>
                  <a:spcPts val="2500"/>
                </a:lnSpc>
                <a:buNone/>
              </a:pPr>
              <a:r>
                <a:rPr lang="en-US" sz="2500" dirty="0">
                  <a:solidFill>
                    <a:srgbClr val="00002E"/>
                  </a:solidFill>
                  <a:latin typeface="Nunito Semi Bold" pitchFamily="34" charset="0"/>
                  <a:ea typeface="Nunito Semi Bold" pitchFamily="34" charset="-122"/>
                  <a:cs typeface="Nunito Semi Bold" pitchFamily="34" charset="-120"/>
                </a:rPr>
                <a:t>2</a:t>
              </a:r>
              <a:endParaRPr lang="en-US" sz="2500" dirty="0"/>
            </a:p>
          </p:txBody>
        </p:sp>
      </p:grpSp>
      <p:sp>
        <p:nvSpPr>
          <p:cNvPr id="10" name="Text 7"/>
          <p:cNvSpPr/>
          <p:nvPr/>
        </p:nvSpPr>
        <p:spPr>
          <a:xfrm>
            <a:off x="8167092" y="3520540"/>
            <a:ext cx="2672596" cy="334089"/>
          </a:xfrm>
          <a:prstGeom prst="rect">
            <a:avLst/>
          </a:prstGeom>
          <a:noFill/>
          <a:ln/>
        </p:spPr>
        <p:txBody>
          <a:bodyPr wrap="none" lIns="0" tIns="0" rIns="0" bIns="0" rtlCol="0" anchor="t"/>
          <a:lstStyle/>
          <a:p>
            <a:pPr marL="0" indent="0">
              <a:lnSpc>
                <a:spcPts val="2600"/>
              </a:lnSpc>
              <a:buNone/>
            </a:pPr>
            <a:r>
              <a:rPr lang="en-US" sz="2100" b="1" dirty="0">
                <a:solidFill>
                  <a:srgbClr val="00002E"/>
                </a:solidFill>
                <a:latin typeface="Nunito Semi Bold" pitchFamily="34" charset="0"/>
                <a:ea typeface="Nunito Semi Bold" pitchFamily="34" charset="-122"/>
                <a:cs typeface="Nunito Semi Bold" pitchFamily="34" charset="-120"/>
              </a:rPr>
              <a:t>Key Features</a:t>
            </a:r>
            <a:endParaRPr lang="en-US" sz="2100" b="1" dirty="0"/>
          </a:p>
        </p:txBody>
      </p:sp>
      <p:sp>
        <p:nvSpPr>
          <p:cNvPr id="11" name="Text 8"/>
          <p:cNvSpPr/>
          <p:nvPr/>
        </p:nvSpPr>
        <p:spPr>
          <a:xfrm>
            <a:off x="8253154" y="3924154"/>
            <a:ext cx="5668208" cy="1820430"/>
          </a:xfrm>
          <a:prstGeom prst="rect">
            <a:avLst/>
          </a:prstGeom>
          <a:noFill/>
          <a:ln/>
        </p:spPr>
        <p:txBody>
          <a:bodyPr wrap="square" lIns="0" tIns="0" rIns="0" bIns="0" rtlCol="0" anchor="t"/>
          <a:lstStyle/>
          <a:p>
            <a:pPr marL="0" indent="0">
              <a:lnSpc>
                <a:spcPts val="2850"/>
              </a:lnSpc>
              <a:buNone/>
            </a:pPr>
            <a:endParaRPr lang="en-US" sz="1750" dirty="0"/>
          </a:p>
        </p:txBody>
      </p:sp>
      <p:grpSp>
        <p:nvGrpSpPr>
          <p:cNvPr id="28" name="Group 27">
            <a:extLst>
              <a:ext uri="{FF2B5EF4-FFF2-40B4-BE49-F238E27FC236}">
                <a16:creationId xmlns:a16="http://schemas.microsoft.com/office/drawing/2014/main" id="{8F88DA0A-4EE2-8FAE-A718-408E0AB7F761}"/>
              </a:ext>
            </a:extLst>
          </p:cNvPr>
          <p:cNvGrpSpPr/>
          <p:nvPr/>
        </p:nvGrpSpPr>
        <p:grpSpPr>
          <a:xfrm>
            <a:off x="795039" y="6452651"/>
            <a:ext cx="511135" cy="511135"/>
            <a:chOff x="795099" y="6408539"/>
            <a:chExt cx="511135" cy="511135"/>
          </a:xfrm>
        </p:grpSpPr>
        <p:sp>
          <p:nvSpPr>
            <p:cNvPr id="12" name="Shape 9"/>
            <p:cNvSpPr/>
            <p:nvPr/>
          </p:nvSpPr>
          <p:spPr>
            <a:xfrm>
              <a:off x="795099" y="6408539"/>
              <a:ext cx="511135" cy="511135"/>
            </a:xfrm>
            <a:prstGeom prst="roundRect">
              <a:avLst>
                <a:gd name="adj" fmla="val 66669"/>
              </a:avLst>
            </a:prstGeom>
            <a:solidFill>
              <a:srgbClr val="F3F3FF"/>
            </a:solidFill>
            <a:ln w="22860">
              <a:solidFill>
                <a:srgbClr val="DA33BF"/>
              </a:solidFill>
              <a:prstDash val="solid"/>
            </a:ln>
          </p:spPr>
        </p:sp>
        <p:sp>
          <p:nvSpPr>
            <p:cNvPr id="13" name="Text 10"/>
            <p:cNvSpPr/>
            <p:nvPr/>
          </p:nvSpPr>
          <p:spPr>
            <a:xfrm>
              <a:off x="954405" y="6503670"/>
              <a:ext cx="192405" cy="320754"/>
            </a:xfrm>
            <a:prstGeom prst="rect">
              <a:avLst/>
            </a:prstGeom>
            <a:noFill/>
            <a:ln/>
          </p:spPr>
          <p:txBody>
            <a:bodyPr wrap="none" lIns="0" tIns="0" rIns="0" bIns="0" rtlCol="0" anchor="t"/>
            <a:lstStyle/>
            <a:p>
              <a:pPr marL="0" indent="0" algn="ctr">
                <a:lnSpc>
                  <a:spcPts val="2500"/>
                </a:lnSpc>
                <a:buNone/>
              </a:pPr>
              <a:r>
                <a:rPr lang="en-US" sz="2500" dirty="0">
                  <a:solidFill>
                    <a:srgbClr val="00002E"/>
                  </a:solidFill>
                  <a:latin typeface="Nunito Semi Bold" pitchFamily="34" charset="0"/>
                  <a:ea typeface="Nunito Semi Bold" pitchFamily="34" charset="-122"/>
                  <a:cs typeface="Nunito Semi Bold" pitchFamily="34" charset="-120"/>
                </a:rPr>
                <a:t>3</a:t>
              </a:r>
              <a:endParaRPr lang="en-US" sz="2500" dirty="0"/>
            </a:p>
          </p:txBody>
        </p:sp>
      </p:grpSp>
      <p:sp>
        <p:nvSpPr>
          <p:cNvPr id="14" name="Text 11"/>
          <p:cNvSpPr/>
          <p:nvPr/>
        </p:nvSpPr>
        <p:spPr>
          <a:xfrm>
            <a:off x="1533406" y="6225892"/>
            <a:ext cx="2672596" cy="334089"/>
          </a:xfrm>
          <a:prstGeom prst="rect">
            <a:avLst/>
          </a:prstGeom>
          <a:noFill/>
          <a:ln/>
        </p:spPr>
        <p:txBody>
          <a:bodyPr wrap="none" lIns="0" tIns="0" rIns="0" bIns="0" rtlCol="0" anchor="t"/>
          <a:lstStyle/>
          <a:p>
            <a:pPr marL="0" indent="0">
              <a:lnSpc>
                <a:spcPts val="2600"/>
              </a:lnSpc>
              <a:buNone/>
            </a:pPr>
            <a:r>
              <a:rPr lang="en-US" sz="2100" b="1" dirty="0">
                <a:solidFill>
                  <a:srgbClr val="00002E"/>
                </a:solidFill>
                <a:latin typeface="Nunito Semi Bold" pitchFamily="34" charset="0"/>
                <a:ea typeface="Nunito Semi Bold" pitchFamily="34" charset="-122"/>
                <a:cs typeface="Nunito Semi Bold" pitchFamily="34" charset="-120"/>
              </a:rPr>
              <a:t>Future Enhancements</a:t>
            </a:r>
            <a:endParaRPr lang="en-US" sz="2100" b="1" dirty="0"/>
          </a:p>
        </p:txBody>
      </p:sp>
      <p:sp>
        <p:nvSpPr>
          <p:cNvPr id="15" name="Text 12"/>
          <p:cNvSpPr/>
          <p:nvPr/>
        </p:nvSpPr>
        <p:spPr>
          <a:xfrm>
            <a:off x="1465479" y="6579890"/>
            <a:ext cx="5668208" cy="1531057"/>
          </a:xfrm>
          <a:prstGeom prst="rect">
            <a:avLst/>
          </a:prstGeom>
          <a:noFill/>
          <a:ln/>
        </p:spPr>
        <p:txBody>
          <a:bodyPr wrap="square" lIns="0" tIns="0" rIns="0" bIns="0" rtlCol="0" anchor="t"/>
          <a:lstStyle/>
          <a:p>
            <a:pPr marL="285750" indent="-285750">
              <a:lnSpc>
                <a:spcPts val="2850"/>
              </a:lnSpc>
              <a:buFont typeface="Wingdings" panose="05000000000000000000" pitchFamily="2" charset="2"/>
              <a:buChar char="q"/>
            </a:pPr>
            <a:r>
              <a:rPr lang="en-IN" sz="1600" b="1" dirty="0">
                <a:solidFill>
                  <a:srgbClr val="00002E"/>
                </a:solidFill>
                <a:latin typeface="PT Sans" pitchFamily="34" charset="0"/>
                <a:ea typeface="PT Sans" pitchFamily="34" charset="-122"/>
                <a:cs typeface="PT Sans" pitchFamily="34" charset="-120"/>
              </a:rPr>
              <a:t>Advanced Modelling: </a:t>
            </a:r>
            <a:r>
              <a:rPr lang="en-IN" sz="1600" dirty="0">
                <a:solidFill>
                  <a:srgbClr val="00002E"/>
                </a:solidFill>
                <a:latin typeface="PT Sans" pitchFamily="34" charset="0"/>
                <a:ea typeface="PT Sans" pitchFamily="34" charset="-122"/>
                <a:cs typeface="PT Sans" pitchFamily="34" charset="-120"/>
              </a:rPr>
              <a:t>Implement regression models to predict prices.</a:t>
            </a:r>
          </a:p>
          <a:p>
            <a:pPr marL="285750" indent="-285750">
              <a:lnSpc>
                <a:spcPts val="2850"/>
              </a:lnSpc>
              <a:buFont typeface="Wingdings" panose="05000000000000000000" pitchFamily="2" charset="2"/>
              <a:buChar char="q"/>
            </a:pPr>
            <a:r>
              <a:rPr lang="en-IN" sz="1600" b="1" dirty="0">
                <a:solidFill>
                  <a:srgbClr val="00002E"/>
                </a:solidFill>
                <a:latin typeface="PT Sans" pitchFamily="34" charset="0"/>
                <a:ea typeface="PT Sans" pitchFamily="34" charset="-122"/>
                <a:cs typeface="PT Sans" pitchFamily="34" charset="-120"/>
              </a:rPr>
              <a:t>Expanded Feature Engineering: </a:t>
            </a:r>
            <a:r>
              <a:rPr lang="en-IN" sz="1600" dirty="0">
                <a:solidFill>
                  <a:srgbClr val="00002E"/>
                </a:solidFill>
                <a:latin typeface="PT Sans" pitchFamily="34" charset="0"/>
                <a:ea typeface="PT Sans" pitchFamily="34" charset="-122"/>
                <a:cs typeface="PT Sans" pitchFamily="34" charset="-120"/>
              </a:rPr>
              <a:t>Include more detailed neighbourhood metrics.</a:t>
            </a:r>
            <a:endParaRPr lang="en-US" sz="1600" dirty="0"/>
          </a:p>
        </p:txBody>
      </p:sp>
      <p:grpSp>
        <p:nvGrpSpPr>
          <p:cNvPr id="29" name="Group 28">
            <a:extLst>
              <a:ext uri="{FF2B5EF4-FFF2-40B4-BE49-F238E27FC236}">
                <a16:creationId xmlns:a16="http://schemas.microsoft.com/office/drawing/2014/main" id="{A488A150-CF28-80EC-587B-17FDFE016C28}"/>
              </a:ext>
            </a:extLst>
          </p:cNvPr>
          <p:cNvGrpSpPr/>
          <p:nvPr/>
        </p:nvGrpSpPr>
        <p:grpSpPr>
          <a:xfrm>
            <a:off x="7524928" y="6409883"/>
            <a:ext cx="511135" cy="511135"/>
            <a:chOff x="7428786" y="6408539"/>
            <a:chExt cx="511135" cy="511135"/>
          </a:xfrm>
        </p:grpSpPr>
        <p:sp>
          <p:nvSpPr>
            <p:cNvPr id="16" name="Shape 13"/>
            <p:cNvSpPr/>
            <p:nvPr/>
          </p:nvSpPr>
          <p:spPr>
            <a:xfrm>
              <a:off x="7428786" y="6408539"/>
              <a:ext cx="511135" cy="511135"/>
            </a:xfrm>
            <a:prstGeom prst="roundRect">
              <a:avLst>
                <a:gd name="adj" fmla="val 66669"/>
              </a:avLst>
            </a:prstGeom>
            <a:solidFill>
              <a:srgbClr val="F3F3FF"/>
            </a:solidFill>
            <a:ln w="22860">
              <a:solidFill>
                <a:srgbClr val="2D4DF2"/>
              </a:solidFill>
              <a:prstDash val="solid"/>
            </a:ln>
          </p:spPr>
        </p:sp>
        <p:sp>
          <p:nvSpPr>
            <p:cNvPr id="17" name="Text 14"/>
            <p:cNvSpPr/>
            <p:nvPr/>
          </p:nvSpPr>
          <p:spPr>
            <a:xfrm>
              <a:off x="7588091" y="6503670"/>
              <a:ext cx="192405" cy="320754"/>
            </a:xfrm>
            <a:prstGeom prst="rect">
              <a:avLst/>
            </a:prstGeom>
            <a:noFill/>
            <a:ln/>
          </p:spPr>
          <p:txBody>
            <a:bodyPr wrap="none" lIns="0" tIns="0" rIns="0" bIns="0" rtlCol="0" anchor="t"/>
            <a:lstStyle/>
            <a:p>
              <a:pPr marL="0" indent="0" algn="ctr">
                <a:lnSpc>
                  <a:spcPts val="2500"/>
                </a:lnSpc>
                <a:buNone/>
              </a:pPr>
              <a:r>
                <a:rPr lang="en-US" sz="2500" dirty="0">
                  <a:solidFill>
                    <a:srgbClr val="00002E"/>
                  </a:solidFill>
                  <a:latin typeface="Nunito Semi Bold" pitchFamily="34" charset="0"/>
                  <a:ea typeface="Nunito Semi Bold" pitchFamily="34" charset="-122"/>
                  <a:cs typeface="Nunito Semi Bold" pitchFamily="34" charset="-120"/>
                </a:rPr>
                <a:t>4</a:t>
              </a:r>
              <a:endParaRPr lang="en-US" sz="2500" dirty="0"/>
            </a:p>
          </p:txBody>
        </p:sp>
      </p:grpSp>
      <p:sp>
        <p:nvSpPr>
          <p:cNvPr id="18" name="Text 15"/>
          <p:cNvSpPr/>
          <p:nvPr/>
        </p:nvSpPr>
        <p:spPr>
          <a:xfrm>
            <a:off x="8328600" y="6170925"/>
            <a:ext cx="2672596" cy="334089"/>
          </a:xfrm>
          <a:prstGeom prst="rect">
            <a:avLst/>
          </a:prstGeom>
          <a:noFill/>
          <a:ln/>
        </p:spPr>
        <p:txBody>
          <a:bodyPr wrap="none" lIns="0" tIns="0" rIns="0" bIns="0" rtlCol="0" anchor="t"/>
          <a:lstStyle/>
          <a:p>
            <a:pPr marL="0" indent="0">
              <a:lnSpc>
                <a:spcPts val="2600"/>
              </a:lnSpc>
              <a:buNone/>
            </a:pPr>
            <a:r>
              <a:rPr lang="en-US" sz="2100" b="1" dirty="0">
                <a:solidFill>
                  <a:srgbClr val="00002E"/>
                </a:solidFill>
                <a:latin typeface="Nunito Semi Bold" pitchFamily="34" charset="0"/>
                <a:ea typeface="Nunito Semi Bold" pitchFamily="34" charset="-122"/>
                <a:cs typeface="Nunito Semi Bold" pitchFamily="34" charset="-120"/>
              </a:rPr>
              <a:t>Q&amp;A</a:t>
            </a:r>
            <a:endParaRPr lang="en-US" sz="2100" b="1" dirty="0"/>
          </a:p>
        </p:txBody>
      </p:sp>
      <p:sp>
        <p:nvSpPr>
          <p:cNvPr id="19" name="Text 16"/>
          <p:cNvSpPr/>
          <p:nvPr/>
        </p:nvSpPr>
        <p:spPr>
          <a:xfrm>
            <a:off x="8251520" y="6505014"/>
            <a:ext cx="5668208" cy="1145488"/>
          </a:xfrm>
          <a:prstGeom prst="rect">
            <a:avLst/>
          </a:prstGeom>
          <a:noFill/>
          <a:ln/>
        </p:spPr>
        <p:txBody>
          <a:bodyPr wrap="square" lIns="0" tIns="0" rIns="0" bIns="0" rtlCol="0" anchor="t"/>
          <a:lstStyle/>
          <a:p>
            <a:pPr marL="285750" indent="-285750">
              <a:lnSpc>
                <a:spcPts val="2850"/>
              </a:lnSpc>
              <a:buFont typeface="Wingdings" panose="05000000000000000000" pitchFamily="2" charset="2"/>
              <a:buChar char="q"/>
            </a:pPr>
            <a:r>
              <a:rPr lang="en-IN" sz="1600" b="1" dirty="0">
                <a:solidFill>
                  <a:srgbClr val="00002E"/>
                </a:solidFill>
                <a:latin typeface="PT Sans" pitchFamily="34" charset="0"/>
              </a:rPr>
              <a:t>I am available to answer any questions you may have. Feel free to reach out to me for any questions or clarifications.</a:t>
            </a:r>
            <a:endParaRPr lang="en-US" sz="1600" b="1" dirty="0">
              <a:solidFill>
                <a:srgbClr val="00002E"/>
              </a:solidFill>
              <a:latin typeface="PT Sans" pitchFamily="34" charset="0"/>
            </a:endParaRPr>
          </a:p>
        </p:txBody>
      </p:sp>
      <p:sp>
        <p:nvSpPr>
          <p:cNvPr id="20" name="Text 12">
            <a:extLst>
              <a:ext uri="{FF2B5EF4-FFF2-40B4-BE49-F238E27FC236}">
                <a16:creationId xmlns:a16="http://schemas.microsoft.com/office/drawing/2014/main" id="{15513900-007F-744D-B415-66CCB26DAECB}"/>
              </a:ext>
            </a:extLst>
          </p:cNvPr>
          <p:cNvSpPr/>
          <p:nvPr/>
        </p:nvSpPr>
        <p:spPr>
          <a:xfrm>
            <a:off x="1533406" y="3920995"/>
            <a:ext cx="5668208" cy="2146317"/>
          </a:xfrm>
          <a:prstGeom prst="rect">
            <a:avLst/>
          </a:prstGeom>
          <a:noFill/>
          <a:ln/>
        </p:spPr>
        <p:txBody>
          <a:bodyPr wrap="square" lIns="0" tIns="0" rIns="0" bIns="0" rtlCol="0" anchor="t"/>
          <a:lstStyle/>
          <a:p>
            <a:pPr marL="285750" indent="-285750">
              <a:lnSpc>
                <a:spcPts val="2850"/>
              </a:lnSpc>
              <a:buFont typeface="Wingdings" panose="05000000000000000000" pitchFamily="2" charset="2"/>
              <a:buChar char="q"/>
            </a:pPr>
            <a:r>
              <a:rPr lang="en-IN" sz="1600" dirty="0">
                <a:solidFill>
                  <a:srgbClr val="00002E"/>
                </a:solidFill>
                <a:latin typeface="PT Sans" panose="020B0503020203020204" pitchFamily="34" charset="0"/>
                <a:ea typeface="PT Sans" pitchFamily="34" charset="-122"/>
                <a:cs typeface="PT Sans" pitchFamily="34" charset="-120"/>
              </a:rPr>
              <a:t>This project performs an </a:t>
            </a:r>
            <a:r>
              <a:rPr lang="en-IN" sz="1600" b="1" dirty="0">
                <a:solidFill>
                  <a:srgbClr val="00002E"/>
                </a:solidFill>
                <a:latin typeface="PT Sans" panose="020B0503020203020204" pitchFamily="34" charset="0"/>
                <a:ea typeface="PT Sans" pitchFamily="34" charset="-122"/>
                <a:cs typeface="PT Sans" pitchFamily="34" charset="-120"/>
              </a:rPr>
              <a:t>EDA</a:t>
            </a:r>
            <a:r>
              <a:rPr lang="en-IN" sz="1600" dirty="0">
                <a:solidFill>
                  <a:srgbClr val="00002E"/>
                </a:solidFill>
                <a:latin typeface="PT Sans" panose="020B0503020203020204" pitchFamily="34" charset="0"/>
                <a:ea typeface="PT Sans" pitchFamily="34" charset="-122"/>
                <a:cs typeface="PT Sans" pitchFamily="34" charset="-120"/>
              </a:rPr>
              <a:t> on real estate pricing data to identify factors influencing property values. Key steps include data cleaning, missing value handling, and feature engineering, focusing on variables like location, lot size, and quality to prepare the dataset for predictive modelling.</a:t>
            </a:r>
            <a:endParaRPr lang="en-US" sz="1600" dirty="0">
              <a:latin typeface="PT Sans" panose="020B0503020203020204" pitchFamily="34" charset="0"/>
            </a:endParaRPr>
          </a:p>
        </p:txBody>
      </p:sp>
      <p:sp>
        <p:nvSpPr>
          <p:cNvPr id="26" name="Text 12">
            <a:extLst>
              <a:ext uri="{FF2B5EF4-FFF2-40B4-BE49-F238E27FC236}">
                <a16:creationId xmlns:a16="http://schemas.microsoft.com/office/drawing/2014/main" id="{A2612115-25F7-DE80-7142-529FC4B42D26}"/>
              </a:ext>
            </a:extLst>
          </p:cNvPr>
          <p:cNvSpPr/>
          <p:nvPr/>
        </p:nvSpPr>
        <p:spPr>
          <a:xfrm>
            <a:off x="8167092" y="3820622"/>
            <a:ext cx="5668208" cy="2146316"/>
          </a:xfrm>
          <a:prstGeom prst="rect">
            <a:avLst/>
          </a:prstGeom>
          <a:noFill/>
          <a:ln/>
        </p:spPr>
        <p:txBody>
          <a:bodyPr wrap="square" lIns="0" tIns="0" rIns="0" bIns="0" rtlCol="0" anchor="t"/>
          <a:lstStyle/>
          <a:p>
            <a:pPr marL="285750" indent="-285750">
              <a:lnSpc>
                <a:spcPts val="2850"/>
              </a:lnSpc>
              <a:buFont typeface="Wingdings" panose="05000000000000000000" pitchFamily="2" charset="2"/>
              <a:buChar char="q"/>
            </a:pPr>
            <a:r>
              <a:rPr lang="en-IN" sz="1500" b="1" dirty="0">
                <a:solidFill>
                  <a:srgbClr val="00002E"/>
                </a:solidFill>
                <a:latin typeface="PT Sans" panose="020B0503020203020204" pitchFamily="34" charset="0"/>
                <a:ea typeface="PT Sans" pitchFamily="34" charset="-122"/>
                <a:cs typeface="PT Sans" pitchFamily="34" charset="-120"/>
              </a:rPr>
              <a:t>Data Cleaning: </a:t>
            </a:r>
            <a:r>
              <a:rPr lang="en-IN" sz="1500" dirty="0">
                <a:solidFill>
                  <a:srgbClr val="00002E"/>
                </a:solidFill>
                <a:latin typeface="PT Sans" panose="020B0503020203020204" pitchFamily="34" charset="0"/>
                <a:ea typeface="PT Sans" pitchFamily="34" charset="-122"/>
                <a:cs typeface="PT Sans" pitchFamily="34" charset="-120"/>
              </a:rPr>
              <a:t>Removed unnecessary columns and handled missing values (e.g., mode and median imputation).</a:t>
            </a:r>
          </a:p>
          <a:p>
            <a:pPr marL="285750" indent="-285750">
              <a:lnSpc>
                <a:spcPts val="2850"/>
              </a:lnSpc>
              <a:buFont typeface="Wingdings" panose="05000000000000000000" pitchFamily="2" charset="2"/>
              <a:buChar char="q"/>
            </a:pPr>
            <a:r>
              <a:rPr lang="en-IN" sz="1500" b="1" dirty="0">
                <a:latin typeface="PT Sans" panose="020B0503020203020204" pitchFamily="34" charset="0"/>
              </a:rPr>
              <a:t>Feature Engineering:</a:t>
            </a:r>
            <a:r>
              <a:rPr lang="en-IN" sz="1500" dirty="0">
                <a:latin typeface="PT Sans" panose="020B0503020203020204" pitchFamily="34" charset="0"/>
              </a:rPr>
              <a:t> Added Total Living Area and Price per Square Foot for enhanced insights.</a:t>
            </a:r>
          </a:p>
          <a:p>
            <a:pPr marL="285750" indent="-285750">
              <a:lnSpc>
                <a:spcPts val="2850"/>
              </a:lnSpc>
              <a:buFont typeface="Wingdings" panose="05000000000000000000" pitchFamily="2" charset="2"/>
              <a:buChar char="q"/>
            </a:pPr>
            <a:r>
              <a:rPr lang="en-IN" sz="1500" b="1" dirty="0">
                <a:latin typeface="PT Sans" panose="020B0503020203020204" pitchFamily="34" charset="0"/>
              </a:rPr>
              <a:t>Visual Analysis: </a:t>
            </a:r>
            <a:r>
              <a:rPr lang="en-IN" sz="1500" dirty="0">
                <a:latin typeface="PT Sans" panose="020B0503020203020204" pitchFamily="34" charset="0"/>
              </a:rPr>
              <a:t>Used plots to reveal price distribution and feature correlations.</a:t>
            </a:r>
            <a:endParaRPr lang="en-US" sz="1500" dirty="0">
              <a:latin typeface="PT Sans" panose="020B0503020203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CFDCFF"/>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5A7E34D0-9C3A-4A9E-9765-EAE7CD942DD0}"/>
              </a:ext>
            </a:extLst>
          </p:cNvPr>
          <p:cNvSpPr/>
          <p:nvPr/>
        </p:nvSpPr>
        <p:spPr>
          <a:xfrm>
            <a:off x="1536577" y="3162215"/>
            <a:ext cx="1076422" cy="838274"/>
          </a:xfrm>
          <a:custGeom>
            <a:avLst/>
            <a:gdLst>
              <a:gd name="connsiteX0" fmla="*/ 372533 w 956733"/>
              <a:gd name="connsiteY0" fmla="*/ 0 h 745066"/>
              <a:gd name="connsiteX1" fmla="*/ 715791 w 956733"/>
              <a:gd name="connsiteY1" fmla="*/ 227527 h 745066"/>
              <a:gd name="connsiteX2" fmla="*/ 717782 w 956733"/>
              <a:gd name="connsiteY2" fmla="*/ 233941 h 745066"/>
              <a:gd name="connsiteX3" fmla="*/ 956733 w 956733"/>
              <a:gd name="connsiteY3" fmla="*/ 372533 h 745066"/>
              <a:gd name="connsiteX4" fmla="*/ 717782 w 956733"/>
              <a:gd name="connsiteY4" fmla="*/ 511125 h 745066"/>
              <a:gd name="connsiteX5" fmla="*/ 715791 w 956733"/>
              <a:gd name="connsiteY5" fmla="*/ 517540 h 745066"/>
              <a:gd name="connsiteX6" fmla="*/ 372533 w 956733"/>
              <a:gd name="connsiteY6" fmla="*/ 745066 h 745066"/>
              <a:gd name="connsiteX7" fmla="*/ 0 w 956733"/>
              <a:gd name="connsiteY7" fmla="*/ 372533 h 745066"/>
              <a:gd name="connsiteX8" fmla="*/ 372533 w 956733"/>
              <a:gd name="connsiteY8" fmla="*/ 0 h 74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6733" h="745066">
                <a:moveTo>
                  <a:pt x="372533" y="0"/>
                </a:moveTo>
                <a:cubicBezTo>
                  <a:pt x="526841" y="0"/>
                  <a:pt x="659237" y="93819"/>
                  <a:pt x="715791" y="227527"/>
                </a:cubicBezTo>
                <a:lnTo>
                  <a:pt x="717782" y="233941"/>
                </a:lnTo>
                <a:lnTo>
                  <a:pt x="956733" y="372533"/>
                </a:lnTo>
                <a:lnTo>
                  <a:pt x="717782" y="511125"/>
                </a:lnTo>
                <a:lnTo>
                  <a:pt x="715791" y="517540"/>
                </a:lnTo>
                <a:cubicBezTo>
                  <a:pt x="659237" y="651247"/>
                  <a:pt x="526841" y="745066"/>
                  <a:pt x="372533" y="745066"/>
                </a:cubicBezTo>
                <a:cubicBezTo>
                  <a:pt x="166789" y="745066"/>
                  <a:pt x="0" y="578277"/>
                  <a:pt x="0" y="372533"/>
                </a:cubicBezTo>
                <a:cubicBezTo>
                  <a:pt x="0" y="166789"/>
                  <a:pt x="166789" y="0"/>
                  <a:pt x="372533" y="0"/>
                </a:cubicBezTo>
                <a:close/>
              </a:path>
            </a:pathLst>
          </a:custGeom>
          <a:solidFill>
            <a:srgbClr val="CB088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sp>
        <p:nvSpPr>
          <p:cNvPr id="16" name="Freeform: Shape 15">
            <a:extLst>
              <a:ext uri="{FF2B5EF4-FFF2-40B4-BE49-F238E27FC236}">
                <a16:creationId xmlns:a16="http://schemas.microsoft.com/office/drawing/2014/main" id="{7A856ECE-8A63-4389-9293-74E36E810990}"/>
              </a:ext>
            </a:extLst>
          </p:cNvPr>
          <p:cNvSpPr/>
          <p:nvPr/>
        </p:nvSpPr>
        <p:spPr>
          <a:xfrm>
            <a:off x="4216320" y="3162215"/>
            <a:ext cx="1076422" cy="838274"/>
          </a:xfrm>
          <a:custGeom>
            <a:avLst/>
            <a:gdLst>
              <a:gd name="connsiteX0" fmla="*/ 372533 w 956733"/>
              <a:gd name="connsiteY0" fmla="*/ 0 h 745066"/>
              <a:gd name="connsiteX1" fmla="*/ 715791 w 956733"/>
              <a:gd name="connsiteY1" fmla="*/ 227527 h 745066"/>
              <a:gd name="connsiteX2" fmla="*/ 717782 w 956733"/>
              <a:gd name="connsiteY2" fmla="*/ 233941 h 745066"/>
              <a:gd name="connsiteX3" fmla="*/ 956733 w 956733"/>
              <a:gd name="connsiteY3" fmla="*/ 372533 h 745066"/>
              <a:gd name="connsiteX4" fmla="*/ 717782 w 956733"/>
              <a:gd name="connsiteY4" fmla="*/ 511125 h 745066"/>
              <a:gd name="connsiteX5" fmla="*/ 715791 w 956733"/>
              <a:gd name="connsiteY5" fmla="*/ 517540 h 745066"/>
              <a:gd name="connsiteX6" fmla="*/ 372533 w 956733"/>
              <a:gd name="connsiteY6" fmla="*/ 745066 h 745066"/>
              <a:gd name="connsiteX7" fmla="*/ 0 w 956733"/>
              <a:gd name="connsiteY7" fmla="*/ 372533 h 745066"/>
              <a:gd name="connsiteX8" fmla="*/ 372533 w 956733"/>
              <a:gd name="connsiteY8" fmla="*/ 0 h 74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6733" h="745066">
                <a:moveTo>
                  <a:pt x="372533" y="0"/>
                </a:moveTo>
                <a:cubicBezTo>
                  <a:pt x="526841" y="0"/>
                  <a:pt x="659237" y="93819"/>
                  <a:pt x="715791" y="227527"/>
                </a:cubicBezTo>
                <a:lnTo>
                  <a:pt x="717782" y="233941"/>
                </a:lnTo>
                <a:lnTo>
                  <a:pt x="956733" y="372533"/>
                </a:lnTo>
                <a:lnTo>
                  <a:pt x="717782" y="511125"/>
                </a:lnTo>
                <a:lnTo>
                  <a:pt x="715791" y="517540"/>
                </a:lnTo>
                <a:cubicBezTo>
                  <a:pt x="659237" y="651247"/>
                  <a:pt x="526841" y="745066"/>
                  <a:pt x="372533" y="745066"/>
                </a:cubicBezTo>
                <a:cubicBezTo>
                  <a:pt x="166789" y="745066"/>
                  <a:pt x="0" y="578277"/>
                  <a:pt x="0" y="372533"/>
                </a:cubicBezTo>
                <a:cubicBezTo>
                  <a:pt x="0" y="166789"/>
                  <a:pt x="166789" y="0"/>
                  <a:pt x="372533" y="0"/>
                </a:cubicBezTo>
                <a:close/>
              </a:path>
            </a:pathLst>
          </a:custGeom>
          <a:solidFill>
            <a:srgbClr val="0081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sp>
        <p:nvSpPr>
          <p:cNvPr id="19" name="Freeform: Shape 18">
            <a:extLst>
              <a:ext uri="{FF2B5EF4-FFF2-40B4-BE49-F238E27FC236}">
                <a16:creationId xmlns:a16="http://schemas.microsoft.com/office/drawing/2014/main" id="{2C72F46B-8125-4867-BAFE-35081D3EAFEC}"/>
              </a:ext>
            </a:extLst>
          </p:cNvPr>
          <p:cNvSpPr/>
          <p:nvPr/>
        </p:nvSpPr>
        <p:spPr>
          <a:xfrm>
            <a:off x="6896063" y="3162215"/>
            <a:ext cx="1076422" cy="838274"/>
          </a:xfrm>
          <a:custGeom>
            <a:avLst/>
            <a:gdLst>
              <a:gd name="connsiteX0" fmla="*/ 372533 w 956733"/>
              <a:gd name="connsiteY0" fmla="*/ 0 h 745066"/>
              <a:gd name="connsiteX1" fmla="*/ 715791 w 956733"/>
              <a:gd name="connsiteY1" fmla="*/ 227527 h 745066"/>
              <a:gd name="connsiteX2" fmla="*/ 717782 w 956733"/>
              <a:gd name="connsiteY2" fmla="*/ 233941 h 745066"/>
              <a:gd name="connsiteX3" fmla="*/ 956733 w 956733"/>
              <a:gd name="connsiteY3" fmla="*/ 372533 h 745066"/>
              <a:gd name="connsiteX4" fmla="*/ 717782 w 956733"/>
              <a:gd name="connsiteY4" fmla="*/ 511125 h 745066"/>
              <a:gd name="connsiteX5" fmla="*/ 715791 w 956733"/>
              <a:gd name="connsiteY5" fmla="*/ 517540 h 745066"/>
              <a:gd name="connsiteX6" fmla="*/ 372533 w 956733"/>
              <a:gd name="connsiteY6" fmla="*/ 745066 h 745066"/>
              <a:gd name="connsiteX7" fmla="*/ 0 w 956733"/>
              <a:gd name="connsiteY7" fmla="*/ 372533 h 745066"/>
              <a:gd name="connsiteX8" fmla="*/ 372533 w 956733"/>
              <a:gd name="connsiteY8" fmla="*/ 0 h 74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6733" h="745066">
                <a:moveTo>
                  <a:pt x="372533" y="0"/>
                </a:moveTo>
                <a:cubicBezTo>
                  <a:pt x="526841" y="0"/>
                  <a:pt x="659237" y="93819"/>
                  <a:pt x="715791" y="227527"/>
                </a:cubicBezTo>
                <a:lnTo>
                  <a:pt x="717782" y="233941"/>
                </a:lnTo>
                <a:lnTo>
                  <a:pt x="956733" y="372533"/>
                </a:lnTo>
                <a:lnTo>
                  <a:pt x="717782" y="511125"/>
                </a:lnTo>
                <a:lnTo>
                  <a:pt x="715791" y="517540"/>
                </a:lnTo>
                <a:cubicBezTo>
                  <a:pt x="659237" y="651247"/>
                  <a:pt x="526841" y="745066"/>
                  <a:pt x="372533" y="745066"/>
                </a:cubicBezTo>
                <a:cubicBezTo>
                  <a:pt x="166789" y="745066"/>
                  <a:pt x="0" y="578277"/>
                  <a:pt x="0" y="372533"/>
                </a:cubicBezTo>
                <a:cubicBezTo>
                  <a:pt x="0" y="166789"/>
                  <a:pt x="166789" y="0"/>
                  <a:pt x="372533" y="0"/>
                </a:cubicBezTo>
                <a:close/>
              </a:path>
            </a:pathLst>
          </a:custGeom>
          <a:solidFill>
            <a:srgbClr val="4D31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sp>
        <p:nvSpPr>
          <p:cNvPr id="22" name="Freeform: Shape 21">
            <a:extLst>
              <a:ext uri="{FF2B5EF4-FFF2-40B4-BE49-F238E27FC236}">
                <a16:creationId xmlns:a16="http://schemas.microsoft.com/office/drawing/2014/main" id="{72170EA3-2CC8-4C3C-AD89-82BC9C524F6F}"/>
              </a:ext>
            </a:extLst>
          </p:cNvPr>
          <p:cNvSpPr/>
          <p:nvPr/>
        </p:nvSpPr>
        <p:spPr>
          <a:xfrm>
            <a:off x="9575805" y="3162215"/>
            <a:ext cx="1076422" cy="838274"/>
          </a:xfrm>
          <a:custGeom>
            <a:avLst/>
            <a:gdLst>
              <a:gd name="connsiteX0" fmla="*/ 372533 w 956733"/>
              <a:gd name="connsiteY0" fmla="*/ 0 h 745066"/>
              <a:gd name="connsiteX1" fmla="*/ 715791 w 956733"/>
              <a:gd name="connsiteY1" fmla="*/ 227527 h 745066"/>
              <a:gd name="connsiteX2" fmla="*/ 717782 w 956733"/>
              <a:gd name="connsiteY2" fmla="*/ 233941 h 745066"/>
              <a:gd name="connsiteX3" fmla="*/ 956733 w 956733"/>
              <a:gd name="connsiteY3" fmla="*/ 372533 h 745066"/>
              <a:gd name="connsiteX4" fmla="*/ 717782 w 956733"/>
              <a:gd name="connsiteY4" fmla="*/ 511125 h 745066"/>
              <a:gd name="connsiteX5" fmla="*/ 715791 w 956733"/>
              <a:gd name="connsiteY5" fmla="*/ 517540 h 745066"/>
              <a:gd name="connsiteX6" fmla="*/ 372533 w 956733"/>
              <a:gd name="connsiteY6" fmla="*/ 745066 h 745066"/>
              <a:gd name="connsiteX7" fmla="*/ 0 w 956733"/>
              <a:gd name="connsiteY7" fmla="*/ 372533 h 745066"/>
              <a:gd name="connsiteX8" fmla="*/ 372533 w 956733"/>
              <a:gd name="connsiteY8" fmla="*/ 0 h 74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6733" h="745066">
                <a:moveTo>
                  <a:pt x="372533" y="0"/>
                </a:moveTo>
                <a:cubicBezTo>
                  <a:pt x="526841" y="0"/>
                  <a:pt x="659237" y="93819"/>
                  <a:pt x="715791" y="227527"/>
                </a:cubicBezTo>
                <a:lnTo>
                  <a:pt x="717782" y="233941"/>
                </a:lnTo>
                <a:lnTo>
                  <a:pt x="956733" y="372533"/>
                </a:lnTo>
                <a:lnTo>
                  <a:pt x="717782" y="511125"/>
                </a:lnTo>
                <a:lnTo>
                  <a:pt x="715791" y="517540"/>
                </a:lnTo>
                <a:cubicBezTo>
                  <a:pt x="659237" y="651247"/>
                  <a:pt x="526841" y="745066"/>
                  <a:pt x="372533" y="745066"/>
                </a:cubicBezTo>
                <a:cubicBezTo>
                  <a:pt x="166789" y="745066"/>
                  <a:pt x="0" y="578277"/>
                  <a:pt x="0" y="372533"/>
                </a:cubicBezTo>
                <a:cubicBezTo>
                  <a:pt x="0" y="166789"/>
                  <a:pt x="166789" y="0"/>
                  <a:pt x="372533" y="0"/>
                </a:cubicBezTo>
                <a:close/>
              </a:path>
            </a:pathLst>
          </a:custGeom>
          <a:solidFill>
            <a:srgbClr val="63B5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sp>
        <p:nvSpPr>
          <p:cNvPr id="25" name="Freeform: Shape 24">
            <a:extLst>
              <a:ext uri="{FF2B5EF4-FFF2-40B4-BE49-F238E27FC236}">
                <a16:creationId xmlns:a16="http://schemas.microsoft.com/office/drawing/2014/main" id="{AEE949D7-B887-4B58-B496-BF99DE6C8B0C}"/>
              </a:ext>
            </a:extLst>
          </p:cNvPr>
          <p:cNvSpPr/>
          <p:nvPr/>
        </p:nvSpPr>
        <p:spPr>
          <a:xfrm>
            <a:off x="12255548" y="3162215"/>
            <a:ext cx="1076422" cy="838274"/>
          </a:xfrm>
          <a:custGeom>
            <a:avLst/>
            <a:gdLst>
              <a:gd name="connsiteX0" fmla="*/ 372533 w 956733"/>
              <a:gd name="connsiteY0" fmla="*/ 0 h 745066"/>
              <a:gd name="connsiteX1" fmla="*/ 715791 w 956733"/>
              <a:gd name="connsiteY1" fmla="*/ 227527 h 745066"/>
              <a:gd name="connsiteX2" fmla="*/ 717782 w 956733"/>
              <a:gd name="connsiteY2" fmla="*/ 233941 h 745066"/>
              <a:gd name="connsiteX3" fmla="*/ 956733 w 956733"/>
              <a:gd name="connsiteY3" fmla="*/ 372533 h 745066"/>
              <a:gd name="connsiteX4" fmla="*/ 717782 w 956733"/>
              <a:gd name="connsiteY4" fmla="*/ 511125 h 745066"/>
              <a:gd name="connsiteX5" fmla="*/ 715791 w 956733"/>
              <a:gd name="connsiteY5" fmla="*/ 517540 h 745066"/>
              <a:gd name="connsiteX6" fmla="*/ 372533 w 956733"/>
              <a:gd name="connsiteY6" fmla="*/ 745066 h 745066"/>
              <a:gd name="connsiteX7" fmla="*/ 0 w 956733"/>
              <a:gd name="connsiteY7" fmla="*/ 372533 h 745066"/>
              <a:gd name="connsiteX8" fmla="*/ 372533 w 956733"/>
              <a:gd name="connsiteY8" fmla="*/ 0 h 74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6733" h="745066">
                <a:moveTo>
                  <a:pt x="372533" y="0"/>
                </a:moveTo>
                <a:cubicBezTo>
                  <a:pt x="526841" y="0"/>
                  <a:pt x="659237" y="93819"/>
                  <a:pt x="715791" y="227527"/>
                </a:cubicBezTo>
                <a:lnTo>
                  <a:pt x="717782" y="233941"/>
                </a:lnTo>
                <a:lnTo>
                  <a:pt x="956733" y="372533"/>
                </a:lnTo>
                <a:lnTo>
                  <a:pt x="717782" y="511125"/>
                </a:lnTo>
                <a:lnTo>
                  <a:pt x="715791" y="517540"/>
                </a:lnTo>
                <a:cubicBezTo>
                  <a:pt x="659237" y="651247"/>
                  <a:pt x="526841" y="745066"/>
                  <a:pt x="372533" y="745066"/>
                </a:cubicBezTo>
                <a:cubicBezTo>
                  <a:pt x="166789" y="745066"/>
                  <a:pt x="0" y="578277"/>
                  <a:pt x="0" y="372533"/>
                </a:cubicBezTo>
                <a:cubicBezTo>
                  <a:pt x="0" y="166789"/>
                  <a:pt x="166789" y="0"/>
                  <a:pt x="372533" y="0"/>
                </a:cubicBezTo>
                <a:close/>
              </a:path>
            </a:pathLst>
          </a:custGeom>
          <a:solidFill>
            <a:srgbClr val="FE631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sp>
        <p:nvSpPr>
          <p:cNvPr id="7" name="Circle: Hollow 6">
            <a:extLst>
              <a:ext uri="{FF2B5EF4-FFF2-40B4-BE49-F238E27FC236}">
                <a16:creationId xmlns:a16="http://schemas.microsoft.com/office/drawing/2014/main" id="{11BB04B3-D754-44AE-BF7F-18476953F6A9}"/>
              </a:ext>
            </a:extLst>
          </p:cNvPr>
          <p:cNvSpPr/>
          <p:nvPr/>
        </p:nvSpPr>
        <p:spPr>
          <a:xfrm>
            <a:off x="774510" y="3771870"/>
            <a:ext cx="2362412" cy="2362412"/>
          </a:xfrm>
          <a:prstGeom prst="donut">
            <a:avLst>
              <a:gd name="adj" fmla="val 22984"/>
            </a:avLst>
          </a:prstGeom>
          <a:solidFill>
            <a:srgbClr val="CB088B"/>
          </a:solidFill>
          <a:ln>
            <a:noFill/>
          </a:ln>
          <a:effectLst>
            <a:outerShdw blurRad="203200" dist="38100" dir="5400000" sx="104000" sy="104000" algn="t" rotWithShape="0">
              <a:prstClr val="black">
                <a:alpha val="58000"/>
              </a:prstClr>
            </a:outerShdw>
          </a:effectLst>
          <a:scene3d>
            <a:camera prst="perspectiveRelaxedModerately">
              <a:rot lat="17690631" lon="0" rev="0"/>
            </a:camera>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solidFill>
                <a:schemeClr val="tx1"/>
              </a:solidFill>
            </a:endParaRPr>
          </a:p>
        </p:txBody>
      </p:sp>
      <p:sp>
        <p:nvSpPr>
          <p:cNvPr id="14" name="Circle: Hollow 13">
            <a:extLst>
              <a:ext uri="{FF2B5EF4-FFF2-40B4-BE49-F238E27FC236}">
                <a16:creationId xmlns:a16="http://schemas.microsoft.com/office/drawing/2014/main" id="{B3193EFD-9410-4C86-A286-A94C2A4FF29B}"/>
              </a:ext>
            </a:extLst>
          </p:cNvPr>
          <p:cNvSpPr/>
          <p:nvPr/>
        </p:nvSpPr>
        <p:spPr>
          <a:xfrm>
            <a:off x="3454252" y="3771870"/>
            <a:ext cx="2362412" cy="2362412"/>
          </a:xfrm>
          <a:prstGeom prst="donut">
            <a:avLst>
              <a:gd name="adj" fmla="val 22984"/>
            </a:avLst>
          </a:prstGeom>
          <a:solidFill>
            <a:srgbClr val="0081B5"/>
          </a:solidFill>
          <a:ln>
            <a:noFill/>
          </a:ln>
          <a:effectLst>
            <a:outerShdw blurRad="203200" dist="38100" dir="5400000" sx="104000" sy="104000" algn="t" rotWithShape="0">
              <a:prstClr val="black">
                <a:alpha val="58000"/>
              </a:prstClr>
            </a:outerShdw>
          </a:effectLst>
          <a:scene3d>
            <a:camera prst="perspectiveRelaxedModerately">
              <a:rot lat="17690631" lon="0" rev="0"/>
            </a:camera>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solidFill>
                <a:schemeClr val="tx1"/>
              </a:solidFill>
            </a:endParaRPr>
          </a:p>
        </p:txBody>
      </p:sp>
      <p:sp>
        <p:nvSpPr>
          <p:cNvPr id="17" name="Circle: Hollow 16">
            <a:extLst>
              <a:ext uri="{FF2B5EF4-FFF2-40B4-BE49-F238E27FC236}">
                <a16:creationId xmlns:a16="http://schemas.microsoft.com/office/drawing/2014/main" id="{CDE6CE95-5F80-4379-9E90-ED4207788E89}"/>
              </a:ext>
            </a:extLst>
          </p:cNvPr>
          <p:cNvSpPr/>
          <p:nvPr/>
        </p:nvSpPr>
        <p:spPr>
          <a:xfrm>
            <a:off x="6133994" y="3771870"/>
            <a:ext cx="2362412" cy="2362412"/>
          </a:xfrm>
          <a:prstGeom prst="donut">
            <a:avLst>
              <a:gd name="adj" fmla="val 22984"/>
            </a:avLst>
          </a:prstGeom>
          <a:solidFill>
            <a:srgbClr val="4D319A"/>
          </a:solidFill>
          <a:ln>
            <a:noFill/>
          </a:ln>
          <a:effectLst>
            <a:outerShdw blurRad="203200" dist="38100" dir="5400000" sx="104000" sy="104000" algn="t" rotWithShape="0">
              <a:prstClr val="black">
                <a:alpha val="58000"/>
              </a:prstClr>
            </a:outerShdw>
          </a:effectLst>
          <a:scene3d>
            <a:camera prst="perspectiveRelaxedModerately">
              <a:rot lat="17690631" lon="0" rev="0"/>
            </a:camera>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solidFill>
                <a:schemeClr val="tx1"/>
              </a:solidFill>
            </a:endParaRPr>
          </a:p>
        </p:txBody>
      </p:sp>
      <p:sp>
        <p:nvSpPr>
          <p:cNvPr id="20" name="Circle: Hollow 19">
            <a:extLst>
              <a:ext uri="{FF2B5EF4-FFF2-40B4-BE49-F238E27FC236}">
                <a16:creationId xmlns:a16="http://schemas.microsoft.com/office/drawing/2014/main" id="{D86D765C-727C-4554-B66C-84B48E605569}"/>
              </a:ext>
            </a:extLst>
          </p:cNvPr>
          <p:cNvSpPr/>
          <p:nvPr/>
        </p:nvSpPr>
        <p:spPr>
          <a:xfrm>
            <a:off x="8813737" y="3771870"/>
            <a:ext cx="2362412" cy="2362412"/>
          </a:xfrm>
          <a:prstGeom prst="donut">
            <a:avLst>
              <a:gd name="adj" fmla="val 22984"/>
            </a:avLst>
          </a:prstGeom>
          <a:solidFill>
            <a:srgbClr val="63B521"/>
          </a:solidFill>
          <a:ln>
            <a:noFill/>
          </a:ln>
          <a:effectLst>
            <a:outerShdw blurRad="203200" dist="38100" dir="5400000" sx="104000" sy="104000" algn="t" rotWithShape="0">
              <a:prstClr val="black">
                <a:alpha val="58000"/>
              </a:prstClr>
            </a:outerShdw>
          </a:effectLst>
          <a:scene3d>
            <a:camera prst="perspectiveRelaxedModerately">
              <a:rot lat="17690631" lon="0" rev="0"/>
            </a:camera>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solidFill>
                <a:schemeClr val="tx1"/>
              </a:solidFill>
            </a:endParaRPr>
          </a:p>
        </p:txBody>
      </p:sp>
      <p:sp>
        <p:nvSpPr>
          <p:cNvPr id="23" name="Circle: Hollow 22">
            <a:extLst>
              <a:ext uri="{FF2B5EF4-FFF2-40B4-BE49-F238E27FC236}">
                <a16:creationId xmlns:a16="http://schemas.microsoft.com/office/drawing/2014/main" id="{2ED25ED1-8CBC-486C-9BC4-E8112A37A4A9}"/>
              </a:ext>
            </a:extLst>
          </p:cNvPr>
          <p:cNvSpPr/>
          <p:nvPr/>
        </p:nvSpPr>
        <p:spPr>
          <a:xfrm>
            <a:off x="11493480" y="3771870"/>
            <a:ext cx="2362412" cy="2362412"/>
          </a:xfrm>
          <a:prstGeom prst="donut">
            <a:avLst>
              <a:gd name="adj" fmla="val 22984"/>
            </a:avLst>
          </a:prstGeom>
          <a:solidFill>
            <a:srgbClr val="FE631D"/>
          </a:solidFill>
          <a:ln>
            <a:noFill/>
          </a:ln>
          <a:effectLst>
            <a:outerShdw blurRad="203200" dist="38100" dir="5400000" sx="104000" sy="104000" algn="t" rotWithShape="0">
              <a:prstClr val="black">
                <a:alpha val="58000"/>
              </a:prstClr>
            </a:outerShdw>
          </a:effectLst>
          <a:scene3d>
            <a:camera prst="perspectiveRelaxedModerately">
              <a:rot lat="17690631" lon="0" rev="0"/>
            </a:camera>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solidFill>
                <a:schemeClr val="tx1"/>
              </a:solidFill>
            </a:endParaRPr>
          </a:p>
        </p:txBody>
      </p:sp>
      <p:sp>
        <p:nvSpPr>
          <p:cNvPr id="43" name="TextBox 42">
            <a:extLst>
              <a:ext uri="{FF2B5EF4-FFF2-40B4-BE49-F238E27FC236}">
                <a16:creationId xmlns:a16="http://schemas.microsoft.com/office/drawing/2014/main" id="{1E0C94F4-4F43-471C-8A35-E28F40E3759A}"/>
              </a:ext>
            </a:extLst>
          </p:cNvPr>
          <p:cNvSpPr txBox="1"/>
          <p:nvPr/>
        </p:nvSpPr>
        <p:spPr>
          <a:xfrm>
            <a:off x="774510" y="5863485"/>
            <a:ext cx="2355945" cy="2033377"/>
          </a:xfrm>
          <a:prstGeom prst="rect">
            <a:avLst/>
          </a:prstGeom>
          <a:noFill/>
        </p:spPr>
        <p:txBody>
          <a:bodyPr wrap="square" rtlCol="0">
            <a:spAutoFit/>
          </a:bodyPr>
          <a:lstStyle>
            <a:defPPr>
              <a:defRPr lang="en-US"/>
            </a:defPPr>
            <a:lvl1pPr algn="ctr">
              <a:defRPr sz="2160" b="1" spc="360">
                <a:solidFill>
                  <a:srgbClr val="0081B5"/>
                </a:solidFill>
                <a:latin typeface="Rajdhani bold" panose="02000000000000000000" pitchFamily="2" charset="0"/>
                <a:cs typeface="Rajdhani bold" panose="02000000000000000000" pitchFamily="2" charset="0"/>
              </a:defRPr>
            </a:lvl1pPr>
          </a:lstStyle>
          <a:p>
            <a:r>
              <a:rPr lang="en-IN" dirty="0">
                <a:solidFill>
                  <a:srgbClr val="E122A4"/>
                </a:solidFill>
              </a:rPr>
              <a:t>Numpy</a:t>
            </a:r>
          </a:p>
          <a:p>
            <a:pPr>
              <a:lnSpc>
                <a:spcPts val="900"/>
              </a:lnSpc>
            </a:pPr>
            <a:endParaRPr lang="en-IN" dirty="0">
              <a:solidFill>
                <a:srgbClr val="E122A4"/>
              </a:solidFill>
            </a:endParaRPr>
          </a:p>
          <a:p>
            <a:pPr marL="0" marR="0" lvl="0" indent="0" algn="ctr" defTabSz="1097280" rtl="0" eaLnBrk="1" fontAlgn="auto" latinLnBrk="0" hangingPunct="1">
              <a:lnSpc>
                <a:spcPct val="100000"/>
              </a:lnSpc>
              <a:spcBef>
                <a:spcPts val="720"/>
              </a:spcBef>
              <a:spcAft>
                <a:spcPts val="0"/>
              </a:spcAft>
              <a:buClrTx/>
              <a:buSzTx/>
              <a:buFontTx/>
              <a:buNone/>
              <a:tabLst/>
              <a:defRPr/>
            </a:pPr>
            <a:r>
              <a:rPr kumimoji="0" lang="en-US" sz="1200" i="0" u="none" strike="noStrike" kern="1200" cap="none" spc="0" normalizeH="0" baseline="0" noProof="0" dirty="0">
                <a:ln>
                  <a:noFill/>
                </a:ln>
                <a:solidFill>
                  <a:srgbClr val="002060"/>
                </a:solidFill>
                <a:effectLst/>
                <a:uLnTx/>
                <a:uFillTx/>
                <a:latin typeface="Lato" panose="020F0502020204030203" pitchFamily="34" charset="0"/>
                <a:ea typeface="Lato" panose="020F0502020204030203" pitchFamily="34" charset="0"/>
                <a:cs typeface="Lato" panose="020F0502020204030203" pitchFamily="34" charset="0"/>
              </a:rPr>
              <a:t>It helped with mathematical operations, allowing me to compute statistics and handle missing values efficiently.</a:t>
            </a:r>
          </a:p>
          <a:p>
            <a:endParaRPr lang="en-IN" dirty="0"/>
          </a:p>
          <a:p>
            <a:endParaRPr lang="en-IN" dirty="0"/>
          </a:p>
        </p:txBody>
      </p:sp>
      <p:sp>
        <p:nvSpPr>
          <p:cNvPr id="44" name="TextBox 43">
            <a:extLst>
              <a:ext uri="{FF2B5EF4-FFF2-40B4-BE49-F238E27FC236}">
                <a16:creationId xmlns:a16="http://schemas.microsoft.com/office/drawing/2014/main" id="{CE43FF44-8C87-4FA2-9590-301A2D4E59E6}"/>
              </a:ext>
            </a:extLst>
          </p:cNvPr>
          <p:cNvSpPr txBox="1"/>
          <p:nvPr/>
        </p:nvSpPr>
        <p:spPr>
          <a:xfrm>
            <a:off x="3465840" y="5863485"/>
            <a:ext cx="2350824" cy="1532727"/>
          </a:xfrm>
          <a:prstGeom prst="rect">
            <a:avLst/>
          </a:prstGeom>
          <a:noFill/>
        </p:spPr>
        <p:txBody>
          <a:bodyPr wrap="square" rtlCol="0">
            <a:spAutoFit/>
          </a:bodyPr>
          <a:lstStyle/>
          <a:p>
            <a:pPr algn="ctr"/>
            <a:r>
              <a:rPr lang="en-IN" sz="2160" b="1" spc="360" dirty="0">
                <a:solidFill>
                  <a:srgbClr val="0081B5"/>
                </a:solidFill>
                <a:latin typeface="Rajdhani bold" panose="02000000000000000000" pitchFamily="2" charset="0"/>
                <a:cs typeface="Rajdhani bold" panose="02000000000000000000" pitchFamily="2" charset="0"/>
              </a:rPr>
              <a:t>Pandas</a:t>
            </a:r>
          </a:p>
          <a:p>
            <a:pPr algn="ctr"/>
            <a:endParaRPr lang="en-IN" sz="1200" dirty="0">
              <a:solidFill>
                <a:srgbClr val="002060"/>
              </a:solidFill>
              <a:latin typeface="Lato" panose="020F0502020204030203" pitchFamily="34" charset="0"/>
              <a:ea typeface="Lato" panose="020F0502020204030203" pitchFamily="34" charset="0"/>
              <a:cs typeface="Lato" panose="020F0502020204030203" pitchFamily="34" charset="0"/>
            </a:endParaRPr>
          </a:p>
          <a:p>
            <a:pPr algn="ctr"/>
            <a:r>
              <a:rPr lang="en-IN" sz="1200" b="1" dirty="0">
                <a:solidFill>
                  <a:srgbClr val="002060"/>
                </a:solidFill>
                <a:latin typeface="Lato" panose="020F0502020204030203" pitchFamily="34" charset="0"/>
                <a:ea typeface="Lato" panose="020F0502020204030203" pitchFamily="34" charset="0"/>
                <a:cs typeface="Lato" panose="020F0502020204030203" pitchFamily="34" charset="0"/>
              </a:rPr>
              <a:t>To load &amp; organize the datasets, making it easy to explore the data structure and perform operations like merging and filtering.</a:t>
            </a:r>
          </a:p>
        </p:txBody>
      </p:sp>
      <p:sp>
        <p:nvSpPr>
          <p:cNvPr id="45" name="TextBox 44">
            <a:extLst>
              <a:ext uri="{FF2B5EF4-FFF2-40B4-BE49-F238E27FC236}">
                <a16:creationId xmlns:a16="http://schemas.microsoft.com/office/drawing/2014/main" id="{2E0EAC94-9327-4A57-9ACC-BA22F04B30E5}"/>
              </a:ext>
            </a:extLst>
          </p:cNvPr>
          <p:cNvSpPr txBox="1"/>
          <p:nvPr/>
        </p:nvSpPr>
        <p:spPr>
          <a:xfrm>
            <a:off x="6152049" y="5863485"/>
            <a:ext cx="2344356" cy="1553246"/>
          </a:xfrm>
          <a:prstGeom prst="rect">
            <a:avLst/>
          </a:prstGeom>
          <a:noFill/>
        </p:spPr>
        <p:txBody>
          <a:bodyPr wrap="square" rtlCol="0">
            <a:spAutoFit/>
          </a:bodyPr>
          <a:lstStyle/>
          <a:p>
            <a:pPr algn="ctr"/>
            <a:r>
              <a:rPr lang="en-IN" sz="2160" b="1" spc="360" dirty="0">
                <a:solidFill>
                  <a:srgbClr val="4D319A"/>
                </a:solidFill>
                <a:latin typeface="Rajdhani bold" panose="02000000000000000000" pitchFamily="2" charset="0"/>
                <a:cs typeface="Rajdhani bold" panose="02000000000000000000" pitchFamily="2" charset="0"/>
              </a:rPr>
              <a:t>Matplotlib</a:t>
            </a:r>
          </a:p>
          <a:p>
            <a:pPr algn="ctr">
              <a:lnSpc>
                <a:spcPts val="900"/>
              </a:lnSpc>
            </a:pPr>
            <a:endParaRPr lang="en-IN" sz="2160" b="1" spc="360" dirty="0">
              <a:solidFill>
                <a:srgbClr val="4D319A"/>
              </a:solidFill>
              <a:latin typeface="Rajdhani bold" panose="02000000000000000000" pitchFamily="2" charset="0"/>
              <a:cs typeface="Rajdhani bold" panose="02000000000000000000" pitchFamily="2" charset="0"/>
            </a:endParaRPr>
          </a:p>
          <a:p>
            <a:pPr marL="0" marR="0" lvl="0" indent="0" algn="ctr" defTabSz="1097280" rtl="0" eaLnBrk="1" fontAlgn="auto" latinLnBrk="0" hangingPunct="1">
              <a:lnSpc>
                <a:spcPct val="100000"/>
              </a:lnSpc>
              <a:spcBef>
                <a:spcPts val="72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Lato" panose="020F0502020204030203" pitchFamily="34" charset="0"/>
                <a:ea typeface="Lato" panose="020F0502020204030203" pitchFamily="34" charset="0"/>
                <a:cs typeface="Lato" panose="020F0502020204030203" pitchFamily="34" charset="0"/>
              </a:rPr>
              <a:t>Used it to create visualizations, such as bar charts and histograms, to better understand the data distributions and trends.</a:t>
            </a:r>
          </a:p>
        </p:txBody>
      </p:sp>
      <p:sp>
        <p:nvSpPr>
          <p:cNvPr id="46" name="TextBox 45">
            <a:extLst>
              <a:ext uri="{FF2B5EF4-FFF2-40B4-BE49-F238E27FC236}">
                <a16:creationId xmlns:a16="http://schemas.microsoft.com/office/drawing/2014/main" id="{550DB21E-F3E9-4F11-98AE-ECCF69C3C268}"/>
              </a:ext>
            </a:extLst>
          </p:cNvPr>
          <p:cNvSpPr txBox="1"/>
          <p:nvPr/>
        </p:nvSpPr>
        <p:spPr>
          <a:xfrm>
            <a:off x="8813736" y="5845229"/>
            <a:ext cx="2344356" cy="1553246"/>
          </a:xfrm>
          <a:prstGeom prst="rect">
            <a:avLst/>
          </a:prstGeom>
          <a:noFill/>
        </p:spPr>
        <p:txBody>
          <a:bodyPr wrap="square" rtlCol="0">
            <a:spAutoFit/>
          </a:bodyPr>
          <a:lstStyle/>
          <a:p>
            <a:pPr algn="ctr"/>
            <a:r>
              <a:rPr lang="en-IN" sz="2160" b="1" spc="360" dirty="0">
                <a:solidFill>
                  <a:srgbClr val="63B521"/>
                </a:solidFill>
                <a:latin typeface="Rajdhani bold" panose="02000000000000000000" pitchFamily="2" charset="0"/>
                <a:cs typeface="Rajdhani bold" panose="02000000000000000000" pitchFamily="2" charset="0"/>
              </a:rPr>
              <a:t>Seaborn</a:t>
            </a:r>
          </a:p>
          <a:p>
            <a:pPr algn="ctr">
              <a:lnSpc>
                <a:spcPts val="900"/>
              </a:lnSpc>
            </a:pPr>
            <a:endParaRPr lang="en-IN" sz="2160" b="1" spc="360" dirty="0">
              <a:solidFill>
                <a:srgbClr val="63B521"/>
              </a:solidFill>
              <a:latin typeface="Rajdhani bold" panose="02000000000000000000" pitchFamily="2" charset="0"/>
              <a:cs typeface="Rajdhani bold" panose="02000000000000000000" pitchFamily="2" charset="0"/>
            </a:endParaRPr>
          </a:p>
          <a:p>
            <a:pPr marL="0" marR="0" lvl="0" indent="0" algn="ctr" defTabSz="1097280" rtl="0" eaLnBrk="1" fontAlgn="auto" latinLnBrk="0" hangingPunct="1">
              <a:lnSpc>
                <a:spcPct val="100000"/>
              </a:lnSpc>
              <a:spcBef>
                <a:spcPts val="72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Lato" panose="020F0502020204030203" pitchFamily="34" charset="0"/>
                <a:ea typeface="Lato" panose="020F0502020204030203" pitchFamily="34" charset="0"/>
                <a:cs typeface="Lato" panose="020F0502020204030203" pitchFamily="34" charset="0"/>
              </a:rPr>
              <a:t>For generating more advanced visualizations, helping me check for skewness &amp; visualize correlations between different variables.</a:t>
            </a:r>
          </a:p>
        </p:txBody>
      </p:sp>
      <p:sp>
        <p:nvSpPr>
          <p:cNvPr id="47" name="TextBox 46">
            <a:extLst>
              <a:ext uri="{FF2B5EF4-FFF2-40B4-BE49-F238E27FC236}">
                <a16:creationId xmlns:a16="http://schemas.microsoft.com/office/drawing/2014/main" id="{0A65C7C5-3665-4A36-9127-9AAF144FE00D}"/>
              </a:ext>
            </a:extLst>
          </p:cNvPr>
          <p:cNvSpPr txBox="1"/>
          <p:nvPr/>
        </p:nvSpPr>
        <p:spPr>
          <a:xfrm>
            <a:off x="11651301" y="5845229"/>
            <a:ext cx="2362411" cy="1648143"/>
          </a:xfrm>
          <a:prstGeom prst="rect">
            <a:avLst/>
          </a:prstGeom>
          <a:noFill/>
        </p:spPr>
        <p:txBody>
          <a:bodyPr wrap="square" rtlCol="0">
            <a:spAutoFit/>
          </a:bodyPr>
          <a:lstStyle/>
          <a:p>
            <a:pPr algn="ctr"/>
            <a:r>
              <a:rPr lang="en-IN" sz="2160" b="1" spc="360" dirty="0">
                <a:solidFill>
                  <a:srgbClr val="FE631D"/>
                </a:solidFill>
                <a:latin typeface="Rajdhani bold" panose="02000000000000000000" pitchFamily="2" charset="0"/>
                <a:cs typeface="Rajdhani bold" panose="02000000000000000000" pitchFamily="2" charset="0"/>
              </a:rPr>
              <a:t>Math Module</a:t>
            </a:r>
          </a:p>
          <a:p>
            <a:pPr algn="ctr">
              <a:lnSpc>
                <a:spcPts val="900"/>
              </a:lnSpc>
            </a:pPr>
            <a:endParaRPr lang="en-IN" sz="2160" b="1" spc="360" dirty="0">
              <a:solidFill>
                <a:srgbClr val="FE631D"/>
              </a:solidFill>
              <a:latin typeface="Rajdhani bold" panose="02000000000000000000" pitchFamily="2" charset="0"/>
              <a:cs typeface="Rajdhani bold" panose="02000000000000000000" pitchFamily="2" charset="0"/>
            </a:endParaRPr>
          </a:p>
          <a:p>
            <a:pPr algn="ctr"/>
            <a:r>
              <a:rPr lang="en-IN" sz="1200" b="1" dirty="0">
                <a:solidFill>
                  <a:srgbClr val="002060"/>
                </a:solidFill>
                <a:latin typeface="Lato" panose="020F0502020204030203" pitchFamily="34" charset="0"/>
                <a:ea typeface="Lato" panose="020F0502020204030203" pitchFamily="34" charset="0"/>
                <a:cs typeface="Lato" panose="020F0502020204030203" pitchFamily="34" charset="0"/>
              </a:rPr>
              <a:t>Used math.ceil to calculate the number of rows needed for subplots, ensuring all features fit in the boxplots by rounding up the division of total features by columns.</a:t>
            </a:r>
            <a:endParaRPr lang="en-US" sz="1200" b="1"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sp>
        <p:nvSpPr>
          <p:cNvPr id="2" name="TextBox 1">
            <a:extLst>
              <a:ext uri="{FF2B5EF4-FFF2-40B4-BE49-F238E27FC236}">
                <a16:creationId xmlns:a16="http://schemas.microsoft.com/office/drawing/2014/main" id="{F7685465-D9E9-BDD9-7C4A-2075FBBF7F3D}"/>
              </a:ext>
            </a:extLst>
          </p:cNvPr>
          <p:cNvSpPr txBox="1"/>
          <p:nvPr/>
        </p:nvSpPr>
        <p:spPr>
          <a:xfrm>
            <a:off x="0" y="191018"/>
            <a:ext cx="14630400" cy="683264"/>
          </a:xfrm>
          <a:prstGeom prst="rect">
            <a:avLst/>
          </a:prstGeom>
          <a:noFill/>
        </p:spPr>
        <p:txBody>
          <a:bodyPr wrap="square">
            <a:spAutoFit/>
          </a:bodyPr>
          <a:lstStyle/>
          <a:p>
            <a:pPr algn="ctr" defTabSz="1097280"/>
            <a:r>
              <a:rPr lang="en-US" sz="3840" b="1" dirty="0">
                <a:solidFill>
                  <a:srgbClr val="002060"/>
                </a:solidFill>
                <a:latin typeface="Russo One" panose="02000503050000020004" pitchFamily="2" charset="0"/>
                <a:cs typeface="Segoe UI" panose="020B0502040204020203" pitchFamily="34" charset="0"/>
              </a:rPr>
              <a:t>Importing of the necessary Libraries &amp; Modules </a:t>
            </a:r>
          </a:p>
        </p:txBody>
      </p:sp>
      <p:pic>
        <p:nvPicPr>
          <p:cNvPr id="3" name="Picture 6" descr="Numpy png images | PNGWing">
            <a:extLst>
              <a:ext uri="{FF2B5EF4-FFF2-40B4-BE49-F238E27FC236}">
                <a16:creationId xmlns:a16="http://schemas.microsoft.com/office/drawing/2014/main" id="{8AD058F9-184A-D0B8-B039-B1ED12F85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9104" y="3292560"/>
            <a:ext cx="573220" cy="55586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0" name="Freeform: Shape 9">
            <a:extLst>
              <a:ext uri="{FF2B5EF4-FFF2-40B4-BE49-F238E27FC236}">
                <a16:creationId xmlns:a16="http://schemas.microsoft.com/office/drawing/2014/main" id="{8B41A906-5ABA-45BB-BEE3-32DA6FA4DEF4}"/>
              </a:ext>
            </a:extLst>
          </p:cNvPr>
          <p:cNvSpPr/>
          <p:nvPr/>
        </p:nvSpPr>
        <p:spPr>
          <a:xfrm flipV="1">
            <a:off x="685799" y="2095318"/>
            <a:ext cx="2539830" cy="3140257"/>
          </a:xfrm>
          <a:custGeom>
            <a:avLst/>
            <a:gdLst>
              <a:gd name="connsiteX0" fmla="*/ 0 w 2257424"/>
              <a:gd name="connsiteY0" fmla="*/ 3061101 h 3061101"/>
              <a:gd name="connsiteX1" fmla="*/ 2257424 w 2257424"/>
              <a:gd name="connsiteY1" fmla="*/ 3061101 h 3061101"/>
              <a:gd name="connsiteX2" fmla="*/ 1694182 w 2257424"/>
              <a:gd name="connsiteY2" fmla="*/ 256774 h 3061101"/>
              <a:gd name="connsiteX3" fmla="*/ 1695450 w 2257424"/>
              <a:gd name="connsiteY3" fmla="*/ 251222 h 3061101"/>
              <a:gd name="connsiteX4" fmla="*/ 1126331 w 2257424"/>
              <a:gd name="connsiteY4" fmla="*/ 0 h 3061101"/>
              <a:gd name="connsiteX5" fmla="*/ 557212 w 2257424"/>
              <a:gd name="connsiteY5" fmla="*/ 251222 h 3061101"/>
              <a:gd name="connsiteX6" fmla="*/ 561014 w 2257424"/>
              <a:gd name="connsiteY6" fmla="*/ 267868 h 306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7424" h="3061101">
                <a:moveTo>
                  <a:pt x="0" y="3061101"/>
                </a:moveTo>
                <a:lnTo>
                  <a:pt x="2257424" y="3061101"/>
                </a:lnTo>
                <a:lnTo>
                  <a:pt x="1694182" y="256774"/>
                </a:lnTo>
                <a:lnTo>
                  <a:pt x="1695450" y="251222"/>
                </a:lnTo>
                <a:cubicBezTo>
                  <a:pt x="1695450" y="112476"/>
                  <a:pt x="1440647" y="0"/>
                  <a:pt x="1126331" y="0"/>
                </a:cubicBezTo>
                <a:cubicBezTo>
                  <a:pt x="812015" y="0"/>
                  <a:pt x="557212" y="112476"/>
                  <a:pt x="557212" y="251222"/>
                </a:cubicBezTo>
                <a:lnTo>
                  <a:pt x="561014" y="267868"/>
                </a:lnTo>
                <a:close/>
              </a:path>
            </a:pathLst>
          </a:custGeom>
          <a:gradFill>
            <a:gsLst>
              <a:gs pos="24000">
                <a:schemeClr val="bg1"/>
              </a:gs>
              <a:gs pos="89000">
                <a:schemeClr val="bg1">
                  <a:alpha val="0"/>
                </a:schemeClr>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pic>
        <p:nvPicPr>
          <p:cNvPr id="4" name="Picture 2" descr="pandas - NumFOCUS">
            <a:extLst>
              <a:ext uri="{FF2B5EF4-FFF2-40B4-BE49-F238E27FC236}">
                <a16:creationId xmlns:a16="http://schemas.microsoft.com/office/drawing/2014/main" id="{68F76A49-D4BF-FB22-3D95-7AE4357394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90" t="14293" r="27094" b="40581"/>
          <a:stretch/>
        </p:blipFill>
        <p:spPr bwMode="auto">
          <a:xfrm>
            <a:off x="4199844" y="3210870"/>
            <a:ext cx="804806" cy="74096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5" name="Freeform: Shape 14">
            <a:extLst>
              <a:ext uri="{FF2B5EF4-FFF2-40B4-BE49-F238E27FC236}">
                <a16:creationId xmlns:a16="http://schemas.microsoft.com/office/drawing/2014/main" id="{EA38C70B-A798-4CB3-B2E2-971FF078D29E}"/>
              </a:ext>
            </a:extLst>
          </p:cNvPr>
          <p:cNvSpPr/>
          <p:nvPr/>
        </p:nvSpPr>
        <p:spPr>
          <a:xfrm flipV="1">
            <a:off x="3365543" y="2095318"/>
            <a:ext cx="2539830" cy="3140257"/>
          </a:xfrm>
          <a:custGeom>
            <a:avLst/>
            <a:gdLst>
              <a:gd name="connsiteX0" fmla="*/ 0 w 2257424"/>
              <a:gd name="connsiteY0" fmla="*/ 3061101 h 3061101"/>
              <a:gd name="connsiteX1" fmla="*/ 2257424 w 2257424"/>
              <a:gd name="connsiteY1" fmla="*/ 3061101 h 3061101"/>
              <a:gd name="connsiteX2" fmla="*/ 1694182 w 2257424"/>
              <a:gd name="connsiteY2" fmla="*/ 256774 h 3061101"/>
              <a:gd name="connsiteX3" fmla="*/ 1695450 w 2257424"/>
              <a:gd name="connsiteY3" fmla="*/ 251222 h 3061101"/>
              <a:gd name="connsiteX4" fmla="*/ 1126331 w 2257424"/>
              <a:gd name="connsiteY4" fmla="*/ 0 h 3061101"/>
              <a:gd name="connsiteX5" fmla="*/ 557212 w 2257424"/>
              <a:gd name="connsiteY5" fmla="*/ 251222 h 3061101"/>
              <a:gd name="connsiteX6" fmla="*/ 561014 w 2257424"/>
              <a:gd name="connsiteY6" fmla="*/ 267868 h 306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7424" h="3061101">
                <a:moveTo>
                  <a:pt x="0" y="3061101"/>
                </a:moveTo>
                <a:lnTo>
                  <a:pt x="2257424" y="3061101"/>
                </a:lnTo>
                <a:lnTo>
                  <a:pt x="1694182" y="256774"/>
                </a:lnTo>
                <a:lnTo>
                  <a:pt x="1695450" y="251222"/>
                </a:lnTo>
                <a:cubicBezTo>
                  <a:pt x="1695450" y="112476"/>
                  <a:pt x="1440647" y="0"/>
                  <a:pt x="1126331" y="0"/>
                </a:cubicBezTo>
                <a:cubicBezTo>
                  <a:pt x="812015" y="0"/>
                  <a:pt x="557212" y="112476"/>
                  <a:pt x="557212" y="251222"/>
                </a:cubicBezTo>
                <a:lnTo>
                  <a:pt x="561014" y="267868"/>
                </a:lnTo>
                <a:close/>
              </a:path>
            </a:pathLst>
          </a:custGeom>
          <a:gradFill>
            <a:gsLst>
              <a:gs pos="24000">
                <a:schemeClr val="bg1"/>
              </a:gs>
              <a:gs pos="89000">
                <a:schemeClr val="bg1">
                  <a:alpha val="0"/>
                </a:schemeClr>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pic>
        <p:nvPicPr>
          <p:cNvPr id="6" name="Picture 2" descr="Exploring the Power of Matplotlib: An Indispensable Tool for Data Science  and Visualization">
            <a:extLst>
              <a:ext uri="{FF2B5EF4-FFF2-40B4-BE49-F238E27FC236}">
                <a16:creationId xmlns:a16="http://schemas.microsoft.com/office/drawing/2014/main" id="{7E48D435-B41C-9CAE-4B7A-6149679869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314" t="4343" r="29126" b="26583"/>
          <a:stretch/>
        </p:blipFill>
        <p:spPr bwMode="auto">
          <a:xfrm>
            <a:off x="6956757" y="3238628"/>
            <a:ext cx="716886" cy="663727"/>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8" name="Freeform: Shape 17">
            <a:extLst>
              <a:ext uri="{FF2B5EF4-FFF2-40B4-BE49-F238E27FC236}">
                <a16:creationId xmlns:a16="http://schemas.microsoft.com/office/drawing/2014/main" id="{5D8FD0B5-5257-47CA-A504-EA9EEA12B68F}"/>
              </a:ext>
            </a:extLst>
          </p:cNvPr>
          <p:cNvSpPr/>
          <p:nvPr/>
        </p:nvSpPr>
        <p:spPr>
          <a:xfrm flipV="1">
            <a:off x="6045286" y="2095318"/>
            <a:ext cx="2539830" cy="3140257"/>
          </a:xfrm>
          <a:custGeom>
            <a:avLst/>
            <a:gdLst>
              <a:gd name="connsiteX0" fmla="*/ 0 w 2257424"/>
              <a:gd name="connsiteY0" fmla="*/ 3061101 h 3061101"/>
              <a:gd name="connsiteX1" fmla="*/ 2257424 w 2257424"/>
              <a:gd name="connsiteY1" fmla="*/ 3061101 h 3061101"/>
              <a:gd name="connsiteX2" fmla="*/ 1694182 w 2257424"/>
              <a:gd name="connsiteY2" fmla="*/ 256774 h 3061101"/>
              <a:gd name="connsiteX3" fmla="*/ 1695450 w 2257424"/>
              <a:gd name="connsiteY3" fmla="*/ 251222 h 3061101"/>
              <a:gd name="connsiteX4" fmla="*/ 1126331 w 2257424"/>
              <a:gd name="connsiteY4" fmla="*/ 0 h 3061101"/>
              <a:gd name="connsiteX5" fmla="*/ 557212 w 2257424"/>
              <a:gd name="connsiteY5" fmla="*/ 251222 h 3061101"/>
              <a:gd name="connsiteX6" fmla="*/ 561014 w 2257424"/>
              <a:gd name="connsiteY6" fmla="*/ 267868 h 306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7424" h="3061101">
                <a:moveTo>
                  <a:pt x="0" y="3061101"/>
                </a:moveTo>
                <a:lnTo>
                  <a:pt x="2257424" y="3061101"/>
                </a:lnTo>
                <a:lnTo>
                  <a:pt x="1694182" y="256774"/>
                </a:lnTo>
                <a:lnTo>
                  <a:pt x="1695450" y="251222"/>
                </a:lnTo>
                <a:cubicBezTo>
                  <a:pt x="1695450" y="112476"/>
                  <a:pt x="1440647" y="0"/>
                  <a:pt x="1126331" y="0"/>
                </a:cubicBezTo>
                <a:cubicBezTo>
                  <a:pt x="812015" y="0"/>
                  <a:pt x="557212" y="112476"/>
                  <a:pt x="557212" y="251222"/>
                </a:cubicBezTo>
                <a:lnTo>
                  <a:pt x="561014" y="267868"/>
                </a:lnTo>
                <a:close/>
              </a:path>
            </a:pathLst>
          </a:custGeom>
          <a:gradFill>
            <a:gsLst>
              <a:gs pos="24000">
                <a:schemeClr val="bg1"/>
              </a:gs>
              <a:gs pos="89000">
                <a:schemeClr val="bg1">
                  <a:alpha val="0"/>
                </a:schemeClr>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pic>
        <p:nvPicPr>
          <p:cNvPr id="8" name="Picture 7">
            <a:extLst>
              <a:ext uri="{FF2B5EF4-FFF2-40B4-BE49-F238E27FC236}">
                <a16:creationId xmlns:a16="http://schemas.microsoft.com/office/drawing/2014/main" id="{00C02503-77AA-624E-29B6-00787CFF0E29}"/>
              </a:ext>
            </a:extLst>
          </p:cNvPr>
          <p:cNvPicPr>
            <a:picLocks noChangeAspect="1"/>
          </p:cNvPicPr>
          <p:nvPr/>
        </p:nvPicPr>
        <p:blipFill rotWithShape="1">
          <a:blip r:embed="rId5"/>
          <a:srcRect l="5007" t="4595" r="7050" b="24815"/>
          <a:stretch/>
        </p:blipFill>
        <p:spPr>
          <a:xfrm>
            <a:off x="9675274" y="3263597"/>
            <a:ext cx="639336" cy="613788"/>
          </a:xfrm>
          <a:prstGeom prst="flowChartConnector">
            <a:avLst/>
          </a:prstGeom>
        </p:spPr>
      </p:pic>
      <p:sp>
        <p:nvSpPr>
          <p:cNvPr id="21" name="Freeform: Shape 20">
            <a:extLst>
              <a:ext uri="{FF2B5EF4-FFF2-40B4-BE49-F238E27FC236}">
                <a16:creationId xmlns:a16="http://schemas.microsoft.com/office/drawing/2014/main" id="{8EF3A1B5-97D6-4B1D-A735-2C6BAD8F5D70}"/>
              </a:ext>
            </a:extLst>
          </p:cNvPr>
          <p:cNvSpPr/>
          <p:nvPr/>
        </p:nvSpPr>
        <p:spPr>
          <a:xfrm flipV="1">
            <a:off x="8725029" y="2095318"/>
            <a:ext cx="2539830" cy="3140257"/>
          </a:xfrm>
          <a:custGeom>
            <a:avLst/>
            <a:gdLst>
              <a:gd name="connsiteX0" fmla="*/ 0 w 2257424"/>
              <a:gd name="connsiteY0" fmla="*/ 3061101 h 3061101"/>
              <a:gd name="connsiteX1" fmla="*/ 2257424 w 2257424"/>
              <a:gd name="connsiteY1" fmla="*/ 3061101 h 3061101"/>
              <a:gd name="connsiteX2" fmla="*/ 1694182 w 2257424"/>
              <a:gd name="connsiteY2" fmla="*/ 256774 h 3061101"/>
              <a:gd name="connsiteX3" fmla="*/ 1695450 w 2257424"/>
              <a:gd name="connsiteY3" fmla="*/ 251222 h 3061101"/>
              <a:gd name="connsiteX4" fmla="*/ 1126331 w 2257424"/>
              <a:gd name="connsiteY4" fmla="*/ 0 h 3061101"/>
              <a:gd name="connsiteX5" fmla="*/ 557212 w 2257424"/>
              <a:gd name="connsiteY5" fmla="*/ 251222 h 3061101"/>
              <a:gd name="connsiteX6" fmla="*/ 561014 w 2257424"/>
              <a:gd name="connsiteY6" fmla="*/ 267868 h 306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7424" h="3061101">
                <a:moveTo>
                  <a:pt x="0" y="3061101"/>
                </a:moveTo>
                <a:lnTo>
                  <a:pt x="2257424" y="3061101"/>
                </a:lnTo>
                <a:lnTo>
                  <a:pt x="1694182" y="256774"/>
                </a:lnTo>
                <a:lnTo>
                  <a:pt x="1695450" y="251222"/>
                </a:lnTo>
                <a:cubicBezTo>
                  <a:pt x="1695450" y="112476"/>
                  <a:pt x="1440647" y="0"/>
                  <a:pt x="1126331" y="0"/>
                </a:cubicBezTo>
                <a:cubicBezTo>
                  <a:pt x="812015" y="0"/>
                  <a:pt x="557212" y="112476"/>
                  <a:pt x="557212" y="251222"/>
                </a:cubicBezTo>
                <a:lnTo>
                  <a:pt x="561014" y="267868"/>
                </a:lnTo>
                <a:close/>
              </a:path>
            </a:pathLst>
          </a:custGeom>
          <a:gradFill>
            <a:gsLst>
              <a:gs pos="24000">
                <a:schemeClr val="bg1"/>
              </a:gs>
              <a:gs pos="89000">
                <a:schemeClr val="bg1">
                  <a:alpha val="0"/>
                </a:schemeClr>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pic>
        <p:nvPicPr>
          <p:cNvPr id="1026" name="Picture 2" descr="Math Python">
            <a:extLst>
              <a:ext uri="{FF2B5EF4-FFF2-40B4-BE49-F238E27FC236}">
                <a16:creationId xmlns:a16="http://schemas.microsoft.com/office/drawing/2014/main" id="{05FF9101-6D09-0D02-8915-D6E144E9E4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44627" y="3249423"/>
            <a:ext cx="683264" cy="64213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4" name="Freeform: Shape 23">
            <a:extLst>
              <a:ext uri="{FF2B5EF4-FFF2-40B4-BE49-F238E27FC236}">
                <a16:creationId xmlns:a16="http://schemas.microsoft.com/office/drawing/2014/main" id="{95013092-B7CC-4278-A7EE-325C183C1FDC}"/>
              </a:ext>
            </a:extLst>
          </p:cNvPr>
          <p:cNvSpPr/>
          <p:nvPr/>
        </p:nvSpPr>
        <p:spPr>
          <a:xfrm flipV="1">
            <a:off x="11404771" y="2095318"/>
            <a:ext cx="2539830" cy="3140257"/>
          </a:xfrm>
          <a:custGeom>
            <a:avLst/>
            <a:gdLst>
              <a:gd name="connsiteX0" fmla="*/ 0 w 2257424"/>
              <a:gd name="connsiteY0" fmla="*/ 3061101 h 3061101"/>
              <a:gd name="connsiteX1" fmla="*/ 2257424 w 2257424"/>
              <a:gd name="connsiteY1" fmla="*/ 3061101 h 3061101"/>
              <a:gd name="connsiteX2" fmla="*/ 1694182 w 2257424"/>
              <a:gd name="connsiteY2" fmla="*/ 256774 h 3061101"/>
              <a:gd name="connsiteX3" fmla="*/ 1695450 w 2257424"/>
              <a:gd name="connsiteY3" fmla="*/ 251222 h 3061101"/>
              <a:gd name="connsiteX4" fmla="*/ 1126331 w 2257424"/>
              <a:gd name="connsiteY4" fmla="*/ 0 h 3061101"/>
              <a:gd name="connsiteX5" fmla="*/ 557212 w 2257424"/>
              <a:gd name="connsiteY5" fmla="*/ 251222 h 3061101"/>
              <a:gd name="connsiteX6" fmla="*/ 561014 w 2257424"/>
              <a:gd name="connsiteY6" fmla="*/ 267868 h 306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7424" h="3061101">
                <a:moveTo>
                  <a:pt x="0" y="3061101"/>
                </a:moveTo>
                <a:lnTo>
                  <a:pt x="2257424" y="3061101"/>
                </a:lnTo>
                <a:lnTo>
                  <a:pt x="1694182" y="256774"/>
                </a:lnTo>
                <a:lnTo>
                  <a:pt x="1695450" y="251222"/>
                </a:lnTo>
                <a:cubicBezTo>
                  <a:pt x="1695450" y="112476"/>
                  <a:pt x="1440647" y="0"/>
                  <a:pt x="1126331" y="0"/>
                </a:cubicBezTo>
                <a:cubicBezTo>
                  <a:pt x="812015" y="0"/>
                  <a:pt x="557212" y="112476"/>
                  <a:pt x="557212" y="251222"/>
                </a:cubicBezTo>
                <a:lnTo>
                  <a:pt x="561014" y="267868"/>
                </a:lnTo>
                <a:close/>
              </a:path>
            </a:pathLst>
          </a:custGeom>
          <a:gradFill>
            <a:gsLst>
              <a:gs pos="24000">
                <a:schemeClr val="bg1"/>
              </a:gs>
              <a:gs pos="89000">
                <a:schemeClr val="bg1">
                  <a:alpha val="0"/>
                </a:schemeClr>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spTree>
    <p:extLst>
      <p:ext uri="{BB962C8B-B14F-4D97-AF65-F5344CB8AC3E}">
        <p14:creationId xmlns:p14="http://schemas.microsoft.com/office/powerpoint/2010/main" val="34426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985971" cy="8231743"/>
          </a:xfrm>
          <a:prstGeom prst="rect">
            <a:avLst/>
          </a:prstGeom>
        </p:spPr>
      </p:pic>
      <p:sp>
        <p:nvSpPr>
          <p:cNvPr id="3" name="Text 0"/>
          <p:cNvSpPr/>
          <p:nvPr/>
        </p:nvSpPr>
        <p:spPr>
          <a:xfrm>
            <a:off x="6142762" y="543178"/>
            <a:ext cx="8371317" cy="989767"/>
          </a:xfrm>
          <a:prstGeom prst="rect">
            <a:avLst/>
          </a:prstGeom>
          <a:noFill/>
          <a:ln/>
        </p:spPr>
        <p:txBody>
          <a:bodyPr wrap="square" lIns="0" tIns="0" rIns="0" bIns="0" rtlCol="0" anchor="t"/>
          <a:lstStyle/>
          <a:p>
            <a:pPr marL="0" indent="0" algn="ctr">
              <a:lnSpc>
                <a:spcPts val="5400"/>
              </a:lnSpc>
              <a:buNone/>
            </a:pPr>
            <a:r>
              <a:rPr lang="en-US" sz="3600" dirty="0">
                <a:solidFill>
                  <a:srgbClr val="002060"/>
                </a:solidFill>
                <a:latin typeface="Russo One" panose="02000503050000020004" pitchFamily="2" charset="0"/>
                <a:ea typeface="Nunito Semi Bold" pitchFamily="34" charset="-122"/>
                <a:cs typeface="Nunito Semi Bold" pitchFamily="34" charset="-120"/>
              </a:rPr>
              <a:t>Loading Data &amp; Checking Info</a:t>
            </a:r>
            <a:endParaRPr lang="en-US" sz="3600" dirty="0">
              <a:solidFill>
                <a:srgbClr val="002060"/>
              </a:solidFill>
              <a:latin typeface="Russo One" panose="02000503050000020004" pitchFamily="2" charset="0"/>
            </a:endParaRPr>
          </a:p>
        </p:txBody>
      </p:sp>
      <p:sp>
        <p:nvSpPr>
          <p:cNvPr id="4" name="Shape 1"/>
          <p:cNvSpPr/>
          <p:nvPr/>
        </p:nvSpPr>
        <p:spPr>
          <a:xfrm>
            <a:off x="6644045" y="2376845"/>
            <a:ext cx="30480" cy="5209818"/>
          </a:xfrm>
          <a:prstGeom prst="roundRect">
            <a:avLst>
              <a:gd name="adj" fmla="val 1154538"/>
            </a:avLst>
          </a:prstGeom>
          <a:solidFill>
            <a:srgbClr val="000000">
              <a:alpha val="8000"/>
            </a:srgbClr>
          </a:solidFill>
          <a:ln/>
        </p:spPr>
      </p:sp>
      <p:sp>
        <p:nvSpPr>
          <p:cNvPr id="5" name="Shape 2"/>
          <p:cNvSpPr/>
          <p:nvPr/>
        </p:nvSpPr>
        <p:spPr>
          <a:xfrm>
            <a:off x="6892707" y="2889290"/>
            <a:ext cx="821055" cy="30480"/>
          </a:xfrm>
          <a:prstGeom prst="roundRect">
            <a:avLst>
              <a:gd name="adj" fmla="val 1154538"/>
            </a:avLst>
          </a:prstGeom>
          <a:solidFill>
            <a:srgbClr val="2D4DF2"/>
          </a:solidFill>
          <a:ln/>
        </p:spPr>
      </p:sp>
      <p:sp>
        <p:nvSpPr>
          <p:cNvPr id="6" name="Shape 3"/>
          <p:cNvSpPr/>
          <p:nvPr/>
        </p:nvSpPr>
        <p:spPr>
          <a:xfrm>
            <a:off x="6395383" y="2640687"/>
            <a:ext cx="527804" cy="527804"/>
          </a:xfrm>
          <a:prstGeom prst="roundRect">
            <a:avLst>
              <a:gd name="adj" fmla="val 66673"/>
            </a:avLst>
          </a:prstGeom>
          <a:solidFill>
            <a:srgbClr val="F3F3FF"/>
          </a:solidFill>
          <a:ln w="22860">
            <a:solidFill>
              <a:srgbClr val="2D4DF2"/>
            </a:solidFill>
            <a:prstDash val="solid"/>
          </a:ln>
        </p:spPr>
      </p:sp>
      <p:sp>
        <p:nvSpPr>
          <p:cNvPr id="7" name="Text 4"/>
          <p:cNvSpPr/>
          <p:nvPr/>
        </p:nvSpPr>
        <p:spPr>
          <a:xfrm>
            <a:off x="6559927" y="2738914"/>
            <a:ext cx="198715" cy="331232"/>
          </a:xfrm>
          <a:prstGeom prst="rect">
            <a:avLst/>
          </a:prstGeom>
          <a:noFill/>
          <a:ln/>
        </p:spPr>
        <p:txBody>
          <a:bodyPr wrap="none" lIns="0" tIns="0" rIns="0" bIns="0" rtlCol="0" anchor="t"/>
          <a:lstStyle/>
          <a:p>
            <a:pPr marL="0" indent="0" algn="ctr">
              <a:lnSpc>
                <a:spcPts val="2600"/>
              </a:lnSpc>
              <a:buNone/>
            </a:pPr>
            <a:r>
              <a:rPr lang="en-US" sz="2600" dirty="0">
                <a:solidFill>
                  <a:srgbClr val="00002E"/>
                </a:solidFill>
                <a:latin typeface="Nunito Semi Bold" pitchFamily="34" charset="0"/>
                <a:ea typeface="Nunito Semi Bold" pitchFamily="34" charset="-122"/>
                <a:cs typeface="Nunito Semi Bold" pitchFamily="34" charset="-120"/>
              </a:rPr>
              <a:t>1</a:t>
            </a:r>
            <a:endParaRPr lang="en-US" sz="2600" dirty="0"/>
          </a:p>
        </p:txBody>
      </p:sp>
      <p:sp>
        <p:nvSpPr>
          <p:cNvPr id="8" name="Text 5"/>
          <p:cNvSpPr/>
          <p:nvPr/>
        </p:nvSpPr>
        <p:spPr>
          <a:xfrm>
            <a:off x="7949565" y="2611398"/>
            <a:ext cx="2759988" cy="344924"/>
          </a:xfrm>
          <a:prstGeom prst="rect">
            <a:avLst/>
          </a:prstGeom>
          <a:noFill/>
          <a:ln/>
        </p:spPr>
        <p:txBody>
          <a:bodyPr wrap="none" lIns="0" tIns="0" rIns="0" bIns="0" rtlCol="0" anchor="t"/>
          <a:lstStyle/>
          <a:p>
            <a:pPr marL="0" indent="0" algn="l">
              <a:lnSpc>
                <a:spcPts val="2700"/>
              </a:lnSpc>
              <a:buNone/>
            </a:pPr>
            <a:r>
              <a:rPr lang="en-US" sz="2150" b="1" dirty="0">
                <a:solidFill>
                  <a:srgbClr val="00002E"/>
                </a:solidFill>
                <a:latin typeface="Nunito Semi Bold" pitchFamily="34" charset="0"/>
                <a:ea typeface="Nunito Semi Bold" pitchFamily="34" charset="-122"/>
                <a:cs typeface="Nunito Semi Bold" pitchFamily="34" charset="-120"/>
              </a:rPr>
              <a:t>Loading Data</a:t>
            </a:r>
            <a:endParaRPr lang="en-US" sz="2150" b="1" dirty="0"/>
          </a:p>
        </p:txBody>
      </p:sp>
      <p:sp>
        <p:nvSpPr>
          <p:cNvPr id="9" name="Text 6"/>
          <p:cNvSpPr/>
          <p:nvPr/>
        </p:nvSpPr>
        <p:spPr>
          <a:xfrm>
            <a:off x="7949565" y="3097054"/>
            <a:ext cx="5859780" cy="750570"/>
          </a:xfrm>
          <a:prstGeom prst="rect">
            <a:avLst/>
          </a:prstGeom>
          <a:noFill/>
          <a:ln/>
        </p:spPr>
        <p:txBody>
          <a:bodyPr wrap="square" lIns="0" tIns="0" rIns="0" bIns="0" rtlCol="0" anchor="t"/>
          <a:lstStyle/>
          <a:p>
            <a:pPr marL="0" indent="0" algn="l">
              <a:lnSpc>
                <a:spcPts val="2950"/>
              </a:lnSpc>
              <a:buNone/>
            </a:pPr>
            <a:r>
              <a:rPr lang="en-US" sz="1800" dirty="0">
                <a:solidFill>
                  <a:srgbClr val="00002E"/>
                </a:solidFill>
                <a:latin typeface="PT Sans" pitchFamily="34" charset="0"/>
                <a:ea typeface="PT Sans" pitchFamily="34" charset="-122"/>
                <a:cs typeface="PT Sans" pitchFamily="34" charset="-120"/>
              </a:rPr>
              <a:t>Reading the CSV file using pandas.</a:t>
            </a:r>
            <a:endParaRPr lang="en-US" sz="1800" dirty="0"/>
          </a:p>
        </p:txBody>
      </p:sp>
      <p:sp>
        <p:nvSpPr>
          <p:cNvPr id="10" name="Shape 7"/>
          <p:cNvSpPr/>
          <p:nvPr/>
        </p:nvSpPr>
        <p:spPr>
          <a:xfrm>
            <a:off x="6892707" y="4829175"/>
            <a:ext cx="821055" cy="30480"/>
          </a:xfrm>
          <a:prstGeom prst="roundRect">
            <a:avLst>
              <a:gd name="adj" fmla="val 1154538"/>
            </a:avLst>
          </a:prstGeom>
          <a:solidFill>
            <a:srgbClr val="018CE1"/>
          </a:solidFill>
          <a:ln/>
        </p:spPr>
      </p:sp>
      <p:sp>
        <p:nvSpPr>
          <p:cNvPr id="11" name="Shape 8"/>
          <p:cNvSpPr/>
          <p:nvPr/>
        </p:nvSpPr>
        <p:spPr>
          <a:xfrm>
            <a:off x="6395383" y="4580573"/>
            <a:ext cx="527804" cy="527804"/>
          </a:xfrm>
          <a:prstGeom prst="roundRect">
            <a:avLst>
              <a:gd name="adj" fmla="val 66673"/>
            </a:avLst>
          </a:prstGeom>
          <a:solidFill>
            <a:srgbClr val="F3F3FF"/>
          </a:solidFill>
          <a:ln w="22860">
            <a:solidFill>
              <a:srgbClr val="018CE1"/>
            </a:solidFill>
            <a:prstDash val="solid"/>
          </a:ln>
        </p:spPr>
      </p:sp>
      <p:sp>
        <p:nvSpPr>
          <p:cNvPr id="12" name="Text 9"/>
          <p:cNvSpPr/>
          <p:nvPr/>
        </p:nvSpPr>
        <p:spPr>
          <a:xfrm>
            <a:off x="6559927" y="4678799"/>
            <a:ext cx="198715" cy="331232"/>
          </a:xfrm>
          <a:prstGeom prst="rect">
            <a:avLst/>
          </a:prstGeom>
          <a:noFill/>
          <a:ln/>
        </p:spPr>
        <p:txBody>
          <a:bodyPr wrap="none" lIns="0" tIns="0" rIns="0" bIns="0" rtlCol="0" anchor="t"/>
          <a:lstStyle/>
          <a:p>
            <a:pPr marL="0" indent="0" algn="ctr">
              <a:lnSpc>
                <a:spcPts val="2600"/>
              </a:lnSpc>
              <a:buNone/>
            </a:pPr>
            <a:r>
              <a:rPr lang="en-US" sz="2600" dirty="0">
                <a:solidFill>
                  <a:srgbClr val="00002E"/>
                </a:solidFill>
                <a:latin typeface="Nunito Semi Bold" pitchFamily="34" charset="0"/>
                <a:ea typeface="Nunito Semi Bold" pitchFamily="34" charset="-122"/>
                <a:cs typeface="Nunito Semi Bold" pitchFamily="34" charset="-120"/>
              </a:rPr>
              <a:t>2</a:t>
            </a:r>
            <a:endParaRPr lang="en-US" sz="2600" dirty="0"/>
          </a:p>
        </p:txBody>
      </p:sp>
      <p:sp>
        <p:nvSpPr>
          <p:cNvPr id="13" name="Text 10"/>
          <p:cNvSpPr/>
          <p:nvPr/>
        </p:nvSpPr>
        <p:spPr>
          <a:xfrm>
            <a:off x="7949565" y="4551283"/>
            <a:ext cx="2759988" cy="344924"/>
          </a:xfrm>
          <a:prstGeom prst="rect">
            <a:avLst/>
          </a:prstGeom>
          <a:noFill/>
          <a:ln/>
        </p:spPr>
        <p:txBody>
          <a:bodyPr wrap="none" lIns="0" tIns="0" rIns="0" bIns="0" rtlCol="0" anchor="t"/>
          <a:lstStyle/>
          <a:p>
            <a:pPr marL="0" indent="0" algn="l">
              <a:lnSpc>
                <a:spcPts val="2700"/>
              </a:lnSpc>
              <a:buNone/>
            </a:pPr>
            <a:r>
              <a:rPr lang="en-IN" sz="2150" b="1" dirty="0">
                <a:solidFill>
                  <a:srgbClr val="00002E"/>
                </a:solidFill>
                <a:latin typeface="Nunito Semi Bold" pitchFamily="34" charset="0"/>
                <a:ea typeface="Nunito Semi Bold" pitchFamily="34" charset="-122"/>
                <a:cs typeface="Nunito Semi Bold" pitchFamily="34" charset="-120"/>
              </a:rPr>
              <a:t>Displaying the Data</a:t>
            </a:r>
            <a:endParaRPr lang="en-US" sz="2150" b="1" dirty="0"/>
          </a:p>
        </p:txBody>
      </p:sp>
      <p:sp>
        <p:nvSpPr>
          <p:cNvPr id="14" name="Text 11"/>
          <p:cNvSpPr/>
          <p:nvPr/>
        </p:nvSpPr>
        <p:spPr>
          <a:xfrm>
            <a:off x="7949565" y="5036939"/>
            <a:ext cx="5859780" cy="750570"/>
          </a:xfrm>
          <a:prstGeom prst="rect">
            <a:avLst/>
          </a:prstGeom>
          <a:noFill/>
          <a:ln/>
        </p:spPr>
        <p:txBody>
          <a:bodyPr wrap="square" lIns="0" tIns="0" rIns="0" bIns="0" rtlCol="0" anchor="t"/>
          <a:lstStyle/>
          <a:p>
            <a:pPr marL="0" indent="0" algn="l">
              <a:lnSpc>
                <a:spcPts val="2950"/>
              </a:lnSpc>
              <a:buNone/>
            </a:pPr>
            <a:r>
              <a:rPr lang="en-US" dirty="0">
                <a:solidFill>
                  <a:srgbClr val="00002E"/>
                </a:solidFill>
                <a:latin typeface="PT Sans" pitchFamily="34" charset="0"/>
                <a:ea typeface="PT Sans" pitchFamily="34" charset="-122"/>
                <a:cs typeface="PT Sans" pitchFamily="34" charset="-120"/>
              </a:rPr>
              <a:t>D</a:t>
            </a:r>
            <a:r>
              <a:rPr lang="en-US" sz="1800" dirty="0">
                <a:solidFill>
                  <a:srgbClr val="00002E"/>
                </a:solidFill>
                <a:latin typeface="PT Sans" pitchFamily="34" charset="0"/>
                <a:ea typeface="PT Sans" pitchFamily="34" charset="-122"/>
                <a:cs typeface="PT Sans" pitchFamily="34" charset="-120"/>
              </a:rPr>
              <a:t>isplaying the first few rows using head() method.</a:t>
            </a:r>
            <a:endParaRPr lang="en-US" sz="1800" dirty="0"/>
          </a:p>
        </p:txBody>
      </p:sp>
      <p:sp>
        <p:nvSpPr>
          <p:cNvPr id="15" name="Shape 12"/>
          <p:cNvSpPr/>
          <p:nvPr/>
        </p:nvSpPr>
        <p:spPr>
          <a:xfrm>
            <a:off x="6892707" y="6769060"/>
            <a:ext cx="821055" cy="30480"/>
          </a:xfrm>
          <a:prstGeom prst="roundRect">
            <a:avLst>
              <a:gd name="adj" fmla="val 1154538"/>
            </a:avLst>
          </a:prstGeom>
          <a:solidFill>
            <a:srgbClr val="DA33BF"/>
          </a:solidFill>
          <a:ln/>
        </p:spPr>
      </p:sp>
      <p:sp>
        <p:nvSpPr>
          <p:cNvPr id="16" name="Shape 13"/>
          <p:cNvSpPr/>
          <p:nvPr/>
        </p:nvSpPr>
        <p:spPr>
          <a:xfrm>
            <a:off x="6395383" y="6520458"/>
            <a:ext cx="527804" cy="527804"/>
          </a:xfrm>
          <a:prstGeom prst="roundRect">
            <a:avLst>
              <a:gd name="adj" fmla="val 66673"/>
            </a:avLst>
          </a:prstGeom>
          <a:solidFill>
            <a:srgbClr val="F3F3FF"/>
          </a:solidFill>
          <a:ln w="22860">
            <a:solidFill>
              <a:srgbClr val="DA33BF"/>
            </a:solidFill>
            <a:prstDash val="solid"/>
          </a:ln>
        </p:spPr>
      </p:sp>
      <p:sp>
        <p:nvSpPr>
          <p:cNvPr id="17" name="Text 14"/>
          <p:cNvSpPr/>
          <p:nvPr/>
        </p:nvSpPr>
        <p:spPr>
          <a:xfrm>
            <a:off x="6559927" y="6618684"/>
            <a:ext cx="198715" cy="331232"/>
          </a:xfrm>
          <a:prstGeom prst="rect">
            <a:avLst/>
          </a:prstGeom>
          <a:noFill/>
          <a:ln/>
        </p:spPr>
        <p:txBody>
          <a:bodyPr wrap="none" lIns="0" tIns="0" rIns="0" bIns="0" rtlCol="0" anchor="t"/>
          <a:lstStyle/>
          <a:p>
            <a:pPr marL="0" indent="0" algn="ctr">
              <a:lnSpc>
                <a:spcPts val="2600"/>
              </a:lnSpc>
              <a:buNone/>
            </a:pPr>
            <a:r>
              <a:rPr lang="en-US" sz="2600" dirty="0">
                <a:solidFill>
                  <a:srgbClr val="00002E"/>
                </a:solidFill>
                <a:latin typeface="Nunito Semi Bold" pitchFamily="34" charset="0"/>
                <a:ea typeface="Nunito Semi Bold" pitchFamily="34" charset="-122"/>
                <a:cs typeface="Nunito Semi Bold" pitchFamily="34" charset="-120"/>
              </a:rPr>
              <a:t>3</a:t>
            </a:r>
            <a:endParaRPr lang="en-US" sz="2600" dirty="0"/>
          </a:p>
        </p:txBody>
      </p:sp>
      <p:sp>
        <p:nvSpPr>
          <p:cNvPr id="18" name="Text 15"/>
          <p:cNvSpPr/>
          <p:nvPr/>
        </p:nvSpPr>
        <p:spPr>
          <a:xfrm>
            <a:off x="7949565" y="6491168"/>
            <a:ext cx="2759988" cy="344924"/>
          </a:xfrm>
          <a:prstGeom prst="rect">
            <a:avLst/>
          </a:prstGeom>
          <a:noFill/>
          <a:ln/>
        </p:spPr>
        <p:txBody>
          <a:bodyPr wrap="none" lIns="0" tIns="0" rIns="0" bIns="0" rtlCol="0" anchor="t"/>
          <a:lstStyle/>
          <a:p>
            <a:pPr marL="0" indent="0" algn="l">
              <a:lnSpc>
                <a:spcPts val="2700"/>
              </a:lnSpc>
              <a:buNone/>
            </a:pPr>
            <a:r>
              <a:rPr lang="en-US" sz="2150" b="1" dirty="0">
                <a:solidFill>
                  <a:srgbClr val="00002E"/>
                </a:solidFill>
                <a:latin typeface="Nunito Semi Bold" pitchFamily="34" charset="0"/>
                <a:ea typeface="Nunito Semi Bold" pitchFamily="34" charset="-122"/>
                <a:cs typeface="Nunito Semi Bold" pitchFamily="34" charset="-120"/>
              </a:rPr>
              <a:t>Checking Data Information</a:t>
            </a:r>
            <a:endParaRPr lang="en-US" sz="2150" b="1" dirty="0"/>
          </a:p>
        </p:txBody>
      </p:sp>
      <p:sp>
        <p:nvSpPr>
          <p:cNvPr id="19" name="Text 16"/>
          <p:cNvSpPr/>
          <p:nvPr/>
        </p:nvSpPr>
        <p:spPr>
          <a:xfrm>
            <a:off x="7949565" y="6976824"/>
            <a:ext cx="5859780" cy="375285"/>
          </a:xfrm>
          <a:prstGeom prst="rect">
            <a:avLst/>
          </a:prstGeom>
          <a:noFill/>
          <a:ln/>
        </p:spPr>
        <p:txBody>
          <a:bodyPr wrap="none" lIns="0" tIns="0" rIns="0" bIns="0" rtlCol="0" anchor="t"/>
          <a:lstStyle/>
          <a:p>
            <a:pPr marL="0" indent="0" algn="l">
              <a:lnSpc>
                <a:spcPts val="2950"/>
              </a:lnSpc>
              <a:buNone/>
            </a:pPr>
            <a:r>
              <a:rPr lang="en-US" sz="1800" dirty="0">
                <a:solidFill>
                  <a:srgbClr val="00002E"/>
                </a:solidFill>
                <a:latin typeface="PT Sans" pitchFamily="34" charset="0"/>
                <a:ea typeface="PT Sans" pitchFamily="34" charset="-122"/>
                <a:cs typeface="PT Sans" pitchFamily="34" charset="-120"/>
              </a:rPr>
              <a:t>Using info() to view Column </a:t>
            </a:r>
            <a:r>
              <a:rPr lang="en-US" dirty="0">
                <a:solidFill>
                  <a:srgbClr val="00002E"/>
                </a:solidFill>
                <a:latin typeface="PT Sans" pitchFamily="34" charset="0"/>
                <a:ea typeface="PT Sans" pitchFamily="34" charset="-122"/>
                <a:cs typeface="PT Sans" pitchFamily="34" charset="-120"/>
              </a:rPr>
              <a:t>T</a:t>
            </a:r>
            <a:r>
              <a:rPr lang="en-US" sz="1800" dirty="0">
                <a:solidFill>
                  <a:srgbClr val="00002E"/>
                </a:solidFill>
                <a:latin typeface="PT Sans" pitchFamily="34" charset="0"/>
                <a:ea typeface="PT Sans" pitchFamily="34" charset="-122"/>
                <a:cs typeface="PT Sans" pitchFamily="34" charset="-120"/>
              </a:rPr>
              <a:t>ypes, data counts, Data Types.</a:t>
            </a:r>
            <a:endParaRPr lang="en-US" sz="1800" dirty="0"/>
          </a:p>
        </p:txBody>
      </p:sp>
      <p:pic>
        <p:nvPicPr>
          <p:cNvPr id="24" name="Picture 23">
            <a:extLst>
              <a:ext uri="{FF2B5EF4-FFF2-40B4-BE49-F238E27FC236}">
                <a16:creationId xmlns:a16="http://schemas.microsoft.com/office/drawing/2014/main" id="{F4FB0BB7-EB5B-CFAE-9A70-A4F2D21DD7A1}"/>
              </a:ext>
            </a:extLst>
          </p:cNvPr>
          <p:cNvPicPr>
            <a:picLocks noChangeAspect="1"/>
          </p:cNvPicPr>
          <p:nvPr/>
        </p:nvPicPr>
        <p:blipFill rotWithShape="1">
          <a:blip r:embed="rId4"/>
          <a:srcRect r="12977"/>
          <a:stretch/>
        </p:blipFill>
        <p:spPr>
          <a:xfrm>
            <a:off x="116321" y="1319082"/>
            <a:ext cx="5753328" cy="5201376"/>
          </a:xfrm>
          <a:prstGeom prst="roundRect">
            <a:avLst>
              <a:gd name="adj" fmla="val 3843"/>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54B0700-93F9-B843-123C-7E1BEFA5321B}"/>
              </a:ext>
            </a:extLst>
          </p:cNvPr>
          <p:cNvSpPr/>
          <p:nvPr/>
        </p:nvSpPr>
        <p:spPr>
          <a:xfrm>
            <a:off x="0" y="0"/>
            <a:ext cx="6140727" cy="822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0"/>
          <p:cNvSpPr/>
          <p:nvPr/>
        </p:nvSpPr>
        <p:spPr>
          <a:xfrm>
            <a:off x="6411558" y="167955"/>
            <a:ext cx="8078993" cy="1149072"/>
          </a:xfrm>
          <a:prstGeom prst="rect">
            <a:avLst/>
          </a:prstGeom>
          <a:noFill/>
          <a:ln/>
        </p:spPr>
        <p:txBody>
          <a:bodyPr wrap="square" lIns="0" tIns="0" rIns="0" bIns="0" rtlCol="0" anchor="t"/>
          <a:lstStyle/>
          <a:p>
            <a:pPr marL="0" indent="0">
              <a:lnSpc>
                <a:spcPts val="5500"/>
              </a:lnSpc>
              <a:buNone/>
            </a:pPr>
            <a:r>
              <a:rPr lang="en-US" sz="4000" dirty="0">
                <a:solidFill>
                  <a:srgbClr val="002060"/>
                </a:solidFill>
                <a:latin typeface="Russo One" panose="02000503050000020004" pitchFamily="2" charset="0"/>
                <a:ea typeface="Nunito Semi Bold" pitchFamily="34" charset="-122"/>
                <a:cs typeface="Nunito Semi Bold" pitchFamily="34" charset="-120"/>
              </a:rPr>
              <a:t>Data Cleaning &amp; Preprocessing</a:t>
            </a:r>
            <a:endParaRPr lang="en-US" sz="4000" dirty="0">
              <a:solidFill>
                <a:srgbClr val="002060"/>
              </a:solidFill>
              <a:latin typeface="Russo One" panose="02000503050000020004" pitchFamily="2" charset="0"/>
            </a:endParaRPr>
          </a:p>
        </p:txBody>
      </p:sp>
      <p:sp>
        <p:nvSpPr>
          <p:cNvPr id="4" name="Shape 1"/>
          <p:cNvSpPr/>
          <p:nvPr/>
        </p:nvSpPr>
        <p:spPr>
          <a:xfrm>
            <a:off x="6324124" y="3617000"/>
            <a:ext cx="538520" cy="538520"/>
          </a:xfrm>
          <a:prstGeom prst="roundRect">
            <a:avLst>
              <a:gd name="adj" fmla="val 66677"/>
            </a:avLst>
          </a:prstGeom>
          <a:solidFill>
            <a:srgbClr val="F3F3FF"/>
          </a:solidFill>
          <a:ln w="22860">
            <a:solidFill>
              <a:srgbClr val="2D4DF2"/>
            </a:solidFill>
            <a:prstDash val="solid"/>
          </a:ln>
        </p:spPr>
      </p:sp>
      <p:sp>
        <p:nvSpPr>
          <p:cNvPr id="5" name="Text 2"/>
          <p:cNvSpPr/>
          <p:nvPr/>
        </p:nvSpPr>
        <p:spPr>
          <a:xfrm>
            <a:off x="6492002" y="3717250"/>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1</a:t>
            </a:r>
            <a:endParaRPr lang="en-US" sz="2650" dirty="0"/>
          </a:p>
        </p:txBody>
      </p:sp>
      <p:sp>
        <p:nvSpPr>
          <p:cNvPr id="6" name="Text 3"/>
          <p:cNvSpPr/>
          <p:nvPr/>
        </p:nvSpPr>
        <p:spPr>
          <a:xfrm>
            <a:off x="7101959" y="3617000"/>
            <a:ext cx="2816185" cy="351949"/>
          </a:xfrm>
          <a:prstGeom prst="rect">
            <a:avLst/>
          </a:prstGeom>
          <a:noFill/>
          <a:ln/>
        </p:spPr>
        <p:txBody>
          <a:bodyPr wrap="none" lIns="0" tIns="0" rIns="0" bIns="0" rtlCol="0" anchor="t"/>
          <a:lstStyle/>
          <a:p>
            <a:pPr marL="0" indent="0">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Dropping Columns</a:t>
            </a:r>
            <a:endParaRPr lang="en-US" sz="2200" b="1" dirty="0"/>
          </a:p>
        </p:txBody>
      </p:sp>
      <p:sp>
        <p:nvSpPr>
          <p:cNvPr id="7" name="Text 4"/>
          <p:cNvSpPr/>
          <p:nvPr/>
        </p:nvSpPr>
        <p:spPr>
          <a:xfrm>
            <a:off x="7101959" y="4112538"/>
            <a:ext cx="2836783" cy="1149072"/>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Removed unnecessary columns like </a:t>
            </a:r>
            <a:r>
              <a:rPr lang="en-US" sz="1850" b="1" dirty="0">
                <a:solidFill>
                  <a:srgbClr val="00002E"/>
                </a:solidFill>
                <a:latin typeface="PT Sans" pitchFamily="34" charset="0"/>
                <a:ea typeface="PT Sans" pitchFamily="34" charset="-122"/>
                <a:cs typeface="PT Sans" pitchFamily="34" charset="-120"/>
              </a:rPr>
              <a:t>'Unnamed: 0', 'Alley’, </a:t>
            </a:r>
            <a:r>
              <a:rPr lang="en-US" sz="1850" dirty="0">
                <a:solidFill>
                  <a:srgbClr val="00002E"/>
                </a:solidFill>
                <a:latin typeface="PT Sans" pitchFamily="34" charset="0"/>
                <a:ea typeface="PT Sans" pitchFamily="34" charset="-122"/>
                <a:cs typeface="PT Sans" pitchFamily="34" charset="-120"/>
              </a:rPr>
              <a:t>&amp;</a:t>
            </a:r>
            <a:r>
              <a:rPr lang="en-US" sz="1850" b="1" dirty="0">
                <a:solidFill>
                  <a:srgbClr val="00002E"/>
                </a:solidFill>
                <a:latin typeface="PT Sans" pitchFamily="34" charset="0"/>
                <a:ea typeface="PT Sans" pitchFamily="34" charset="-122"/>
                <a:cs typeface="PT Sans" pitchFamily="34" charset="-120"/>
              </a:rPr>
              <a:t> 'MasVnrType'.</a:t>
            </a:r>
            <a:endParaRPr lang="en-US" sz="1850" b="1" dirty="0"/>
          </a:p>
        </p:txBody>
      </p:sp>
      <p:sp>
        <p:nvSpPr>
          <p:cNvPr id="8" name="Shape 5"/>
          <p:cNvSpPr/>
          <p:nvPr/>
        </p:nvSpPr>
        <p:spPr>
          <a:xfrm>
            <a:off x="10178058" y="3617000"/>
            <a:ext cx="538520" cy="538520"/>
          </a:xfrm>
          <a:prstGeom prst="roundRect">
            <a:avLst>
              <a:gd name="adj" fmla="val 66677"/>
            </a:avLst>
          </a:prstGeom>
          <a:solidFill>
            <a:srgbClr val="F3F3FF"/>
          </a:solidFill>
          <a:ln w="22860">
            <a:solidFill>
              <a:srgbClr val="018CE1"/>
            </a:solidFill>
            <a:prstDash val="solid"/>
          </a:ln>
        </p:spPr>
      </p:sp>
      <p:sp>
        <p:nvSpPr>
          <p:cNvPr id="9" name="Text 6"/>
          <p:cNvSpPr/>
          <p:nvPr/>
        </p:nvSpPr>
        <p:spPr>
          <a:xfrm>
            <a:off x="10345936" y="3717250"/>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2</a:t>
            </a:r>
            <a:endParaRPr lang="en-US" sz="2650" dirty="0"/>
          </a:p>
        </p:txBody>
      </p:sp>
      <p:sp>
        <p:nvSpPr>
          <p:cNvPr id="10" name="Text 7"/>
          <p:cNvSpPr/>
          <p:nvPr/>
        </p:nvSpPr>
        <p:spPr>
          <a:xfrm>
            <a:off x="10955893" y="3617000"/>
            <a:ext cx="2816185" cy="351949"/>
          </a:xfrm>
          <a:prstGeom prst="rect">
            <a:avLst/>
          </a:prstGeom>
          <a:noFill/>
          <a:ln/>
        </p:spPr>
        <p:txBody>
          <a:bodyPr wrap="none" lIns="0" tIns="0" rIns="0" bIns="0" rtlCol="0" anchor="t"/>
          <a:lstStyle/>
          <a:p>
            <a:pPr marL="0" indent="0">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Filling Missing Values</a:t>
            </a:r>
            <a:endParaRPr lang="en-US" sz="2200" b="1" dirty="0"/>
          </a:p>
        </p:txBody>
      </p:sp>
      <p:sp>
        <p:nvSpPr>
          <p:cNvPr id="11" name="Text 8"/>
          <p:cNvSpPr/>
          <p:nvPr/>
        </p:nvSpPr>
        <p:spPr>
          <a:xfrm>
            <a:off x="10955893" y="4112538"/>
            <a:ext cx="2836783" cy="1149072"/>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Used </a:t>
            </a:r>
            <a:r>
              <a:rPr lang="en-US" sz="1850" b="1" dirty="0">
                <a:solidFill>
                  <a:srgbClr val="00002E"/>
                </a:solidFill>
                <a:latin typeface="PT Sans" pitchFamily="34" charset="0"/>
                <a:ea typeface="PT Sans" pitchFamily="34" charset="-122"/>
                <a:cs typeface="PT Sans" pitchFamily="34" charset="-120"/>
              </a:rPr>
              <a:t>mode</a:t>
            </a:r>
            <a:r>
              <a:rPr lang="en-US" sz="1850" dirty="0">
                <a:solidFill>
                  <a:srgbClr val="00002E"/>
                </a:solidFill>
                <a:latin typeface="PT Sans" pitchFamily="34" charset="0"/>
                <a:ea typeface="PT Sans" pitchFamily="34" charset="-122"/>
                <a:cs typeface="PT Sans" pitchFamily="34" charset="-120"/>
              </a:rPr>
              <a:t> to fill missing values in </a:t>
            </a:r>
            <a:r>
              <a:rPr lang="en-US" sz="1850" b="1" dirty="0">
                <a:solidFill>
                  <a:srgbClr val="00002E"/>
                </a:solidFill>
                <a:latin typeface="PT Sans" pitchFamily="34" charset="0"/>
                <a:ea typeface="PT Sans" pitchFamily="34" charset="-122"/>
                <a:cs typeface="PT Sans" pitchFamily="34" charset="-120"/>
              </a:rPr>
              <a:t>'Electrical'</a:t>
            </a:r>
            <a:r>
              <a:rPr lang="en-US" sz="1850" dirty="0">
                <a:solidFill>
                  <a:srgbClr val="00002E"/>
                </a:solidFill>
                <a:latin typeface="PT Sans" pitchFamily="34" charset="0"/>
                <a:ea typeface="PT Sans" pitchFamily="34" charset="-122"/>
                <a:cs typeface="PT Sans" pitchFamily="34" charset="-120"/>
              </a:rPr>
              <a:t> column.</a:t>
            </a:r>
            <a:endParaRPr lang="en-US" sz="1850" dirty="0"/>
          </a:p>
        </p:txBody>
      </p:sp>
      <p:grpSp>
        <p:nvGrpSpPr>
          <p:cNvPr id="21" name="Group 20">
            <a:extLst>
              <a:ext uri="{FF2B5EF4-FFF2-40B4-BE49-F238E27FC236}">
                <a16:creationId xmlns:a16="http://schemas.microsoft.com/office/drawing/2014/main" id="{57A9EE2A-7E32-F4F5-8A6F-C4FA2215D5B9}"/>
              </a:ext>
            </a:extLst>
          </p:cNvPr>
          <p:cNvGrpSpPr/>
          <p:nvPr/>
        </p:nvGrpSpPr>
        <p:grpSpPr>
          <a:xfrm>
            <a:off x="7550500" y="6017557"/>
            <a:ext cx="538520" cy="538520"/>
            <a:chOff x="6324124" y="5770126"/>
            <a:chExt cx="538520" cy="538520"/>
          </a:xfrm>
        </p:grpSpPr>
        <p:sp>
          <p:nvSpPr>
            <p:cNvPr id="12" name="Shape 9"/>
            <p:cNvSpPr/>
            <p:nvPr/>
          </p:nvSpPr>
          <p:spPr>
            <a:xfrm>
              <a:off x="6324124" y="5770126"/>
              <a:ext cx="538520" cy="538520"/>
            </a:xfrm>
            <a:prstGeom prst="roundRect">
              <a:avLst>
                <a:gd name="adj" fmla="val 66677"/>
              </a:avLst>
            </a:prstGeom>
            <a:solidFill>
              <a:srgbClr val="F3F3FF"/>
            </a:solidFill>
            <a:ln w="22860">
              <a:solidFill>
                <a:srgbClr val="DA33BF"/>
              </a:solidFill>
              <a:prstDash val="solid"/>
            </a:ln>
          </p:spPr>
        </p:sp>
        <p:sp>
          <p:nvSpPr>
            <p:cNvPr id="13" name="Text 10"/>
            <p:cNvSpPr/>
            <p:nvPr/>
          </p:nvSpPr>
          <p:spPr>
            <a:xfrm>
              <a:off x="6492002" y="5870377"/>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3</a:t>
              </a:r>
              <a:endParaRPr lang="en-US" sz="2650" dirty="0"/>
            </a:p>
          </p:txBody>
        </p:sp>
      </p:grpSp>
      <p:sp>
        <p:nvSpPr>
          <p:cNvPr id="14" name="Text 11"/>
          <p:cNvSpPr/>
          <p:nvPr/>
        </p:nvSpPr>
        <p:spPr>
          <a:xfrm>
            <a:off x="8283586" y="6077229"/>
            <a:ext cx="4210764" cy="351949"/>
          </a:xfrm>
          <a:prstGeom prst="rect">
            <a:avLst/>
          </a:prstGeom>
          <a:noFill/>
          <a:ln/>
        </p:spPr>
        <p:txBody>
          <a:bodyPr wrap="none" lIns="0" tIns="0" rIns="0" bIns="0" rtlCol="0" anchor="t"/>
          <a:lstStyle/>
          <a:p>
            <a:pPr marL="0" indent="0">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Checking Remaining Missing Values</a:t>
            </a:r>
            <a:endParaRPr lang="en-US" sz="2200" b="1" dirty="0"/>
          </a:p>
        </p:txBody>
      </p:sp>
      <p:sp>
        <p:nvSpPr>
          <p:cNvPr id="15" name="Text 12"/>
          <p:cNvSpPr/>
          <p:nvPr/>
        </p:nvSpPr>
        <p:spPr>
          <a:xfrm>
            <a:off x="8315860" y="6529549"/>
            <a:ext cx="4593319"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Identify columns still containing null values.</a:t>
            </a:r>
            <a:endParaRPr lang="en-US" sz="1850" dirty="0"/>
          </a:p>
        </p:txBody>
      </p:sp>
      <p:pic>
        <p:nvPicPr>
          <p:cNvPr id="17" name="Picture 16">
            <a:extLst>
              <a:ext uri="{FF2B5EF4-FFF2-40B4-BE49-F238E27FC236}">
                <a16:creationId xmlns:a16="http://schemas.microsoft.com/office/drawing/2014/main" id="{4E3AA4A0-A185-BA5F-E8E7-CAF1B8B3D7D6}"/>
              </a:ext>
            </a:extLst>
          </p:cNvPr>
          <p:cNvPicPr>
            <a:picLocks noChangeAspect="1"/>
          </p:cNvPicPr>
          <p:nvPr/>
        </p:nvPicPr>
        <p:blipFill>
          <a:blip r:embed="rId3"/>
          <a:stretch>
            <a:fillRect/>
          </a:stretch>
        </p:blipFill>
        <p:spPr>
          <a:xfrm>
            <a:off x="47792" y="128335"/>
            <a:ext cx="6048692" cy="4755637"/>
          </a:xfrm>
          <a:prstGeom prst="roundRect">
            <a:avLst>
              <a:gd name="adj" fmla="val 3117"/>
            </a:avLst>
          </a:prstGeom>
        </p:spPr>
      </p:pic>
      <p:pic>
        <p:nvPicPr>
          <p:cNvPr id="20" name="Picture 19">
            <a:extLst>
              <a:ext uri="{FF2B5EF4-FFF2-40B4-BE49-F238E27FC236}">
                <a16:creationId xmlns:a16="http://schemas.microsoft.com/office/drawing/2014/main" id="{571B6B5B-CDCC-18D8-8D12-3A739C0F5B91}"/>
              </a:ext>
            </a:extLst>
          </p:cNvPr>
          <p:cNvPicPr>
            <a:picLocks noChangeAspect="1"/>
          </p:cNvPicPr>
          <p:nvPr/>
        </p:nvPicPr>
        <p:blipFill>
          <a:blip r:embed="rId4"/>
          <a:stretch>
            <a:fillRect/>
          </a:stretch>
        </p:blipFill>
        <p:spPr>
          <a:xfrm>
            <a:off x="64242" y="4944059"/>
            <a:ext cx="6012242" cy="3057655"/>
          </a:xfrm>
          <a:prstGeom prst="roundRect">
            <a:avLst>
              <a:gd name="adj" fmla="val 4353"/>
            </a:avLst>
          </a:prstGeom>
        </p:spPr>
      </p:pic>
      <p:pic>
        <p:nvPicPr>
          <p:cNvPr id="23" name="Picture 22">
            <a:extLst>
              <a:ext uri="{FF2B5EF4-FFF2-40B4-BE49-F238E27FC236}">
                <a16:creationId xmlns:a16="http://schemas.microsoft.com/office/drawing/2014/main" id="{24CCEBAD-32C1-FCAE-9127-CA7020171DCB}"/>
              </a:ext>
            </a:extLst>
          </p:cNvPr>
          <p:cNvPicPr>
            <a:picLocks noChangeAspect="1"/>
          </p:cNvPicPr>
          <p:nvPr/>
        </p:nvPicPr>
        <p:blipFill>
          <a:blip r:embed="rId5"/>
          <a:stretch>
            <a:fillRect/>
          </a:stretch>
        </p:blipFill>
        <p:spPr>
          <a:xfrm>
            <a:off x="6754753" y="1018288"/>
            <a:ext cx="7015041" cy="2338303"/>
          </a:xfrm>
          <a:prstGeom prst="roundRect">
            <a:avLst>
              <a:gd name="adj" fmla="val 2865"/>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596542F-CDDE-4F0B-965C-13D0E7A046F9}"/>
              </a:ext>
            </a:extLst>
          </p:cNvPr>
          <p:cNvSpPr/>
          <p:nvPr/>
        </p:nvSpPr>
        <p:spPr>
          <a:xfrm rot="391751">
            <a:off x="931226" y="3040569"/>
            <a:ext cx="12163501" cy="383926"/>
          </a:xfrm>
          <a:prstGeom prst="roundRect">
            <a:avLst/>
          </a:prstGeom>
          <a:gradFill flip="none" rotWithShape="1">
            <a:gsLst>
              <a:gs pos="0">
                <a:schemeClr val="bg1">
                  <a:lumMod val="65000"/>
                  <a:alpha val="39000"/>
                </a:schemeClr>
              </a:gs>
              <a:gs pos="68000">
                <a:schemeClr val="tx1">
                  <a:alpha val="78000"/>
                </a:schemeClr>
              </a:gs>
            </a:gsLst>
            <a:lin ang="108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13" name="Rectangle 12">
            <a:extLst>
              <a:ext uri="{FF2B5EF4-FFF2-40B4-BE49-F238E27FC236}">
                <a16:creationId xmlns:a16="http://schemas.microsoft.com/office/drawing/2014/main" id="{9EA09AD0-18BC-48A0-9BEB-8F41D33BFE5D}"/>
              </a:ext>
            </a:extLst>
          </p:cNvPr>
          <p:cNvSpPr/>
          <p:nvPr/>
        </p:nvSpPr>
        <p:spPr>
          <a:xfrm>
            <a:off x="2852775" y="2366890"/>
            <a:ext cx="1444888" cy="3760742"/>
          </a:xfrm>
          <a:prstGeom prst="rect">
            <a:avLst/>
          </a:prstGeom>
          <a:solidFill>
            <a:srgbClr val="556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11" name="Oval 10">
            <a:extLst>
              <a:ext uri="{FF2B5EF4-FFF2-40B4-BE49-F238E27FC236}">
                <a16:creationId xmlns:a16="http://schemas.microsoft.com/office/drawing/2014/main" id="{52364974-DB04-4C11-988B-A00AE538D4DD}"/>
              </a:ext>
            </a:extLst>
          </p:cNvPr>
          <p:cNvSpPr/>
          <p:nvPr/>
        </p:nvSpPr>
        <p:spPr>
          <a:xfrm>
            <a:off x="952697" y="1975104"/>
            <a:ext cx="631182" cy="1206845"/>
          </a:xfrm>
          <a:prstGeom prst="ellipse">
            <a:avLst/>
          </a:prstGeom>
          <a:solidFill>
            <a:schemeClr val="bg1">
              <a:lumMod val="65000"/>
            </a:schemeClr>
          </a:solidFill>
          <a:ln>
            <a:noFill/>
          </a:ln>
          <a:effectLst>
            <a:innerShdw blurRad="114300" dist="304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grpSp>
        <p:nvGrpSpPr>
          <p:cNvPr id="10" name="Group 9">
            <a:extLst>
              <a:ext uri="{FF2B5EF4-FFF2-40B4-BE49-F238E27FC236}">
                <a16:creationId xmlns:a16="http://schemas.microsoft.com/office/drawing/2014/main" id="{EFFA47F5-FE0B-4FBD-8E1C-373D81E61F05}"/>
              </a:ext>
            </a:extLst>
          </p:cNvPr>
          <p:cNvGrpSpPr/>
          <p:nvPr/>
        </p:nvGrpSpPr>
        <p:grpSpPr>
          <a:xfrm>
            <a:off x="182881" y="2376823"/>
            <a:ext cx="12772780" cy="363576"/>
            <a:chOff x="0" y="1965960"/>
            <a:chExt cx="10864319" cy="302980"/>
          </a:xfrm>
        </p:grpSpPr>
        <p:sp>
          <p:nvSpPr>
            <p:cNvPr id="5" name="Rectangle: Rounded Corners 4">
              <a:extLst>
                <a:ext uri="{FF2B5EF4-FFF2-40B4-BE49-F238E27FC236}">
                  <a16:creationId xmlns:a16="http://schemas.microsoft.com/office/drawing/2014/main" id="{4BF8B384-139F-49CE-BFD7-A602E7CD8881}"/>
                </a:ext>
              </a:extLst>
            </p:cNvPr>
            <p:cNvSpPr/>
            <p:nvPr/>
          </p:nvSpPr>
          <p:spPr>
            <a:xfrm>
              <a:off x="0" y="1974574"/>
              <a:ext cx="10424160" cy="278296"/>
            </a:xfrm>
            <a:prstGeom prst="roundRect">
              <a:avLst/>
            </a:prstGeom>
            <a:gradFill>
              <a:gsLst>
                <a:gs pos="39812">
                  <a:schemeClr val="bg1"/>
                </a:gs>
                <a:gs pos="0">
                  <a:schemeClr val="tx1">
                    <a:lumMod val="75000"/>
                    <a:lumOff val="25000"/>
                  </a:schemeClr>
                </a:gs>
                <a:gs pos="74000">
                  <a:schemeClr val="bg1">
                    <a:lumMod val="65000"/>
                  </a:schemeClr>
                </a:gs>
                <a:gs pos="90000">
                  <a:schemeClr val="tx1">
                    <a:lumMod val="85000"/>
                    <a:lumOff val="15000"/>
                  </a:schemeClr>
                </a:gs>
              </a:gsLst>
              <a:lin ang="5400000" scaled="1"/>
            </a:gradFill>
            <a:ln>
              <a:noFill/>
            </a:ln>
            <a:scene3d>
              <a:camera prst="perspectiveLef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6" name="Oval 5">
              <a:extLst>
                <a:ext uri="{FF2B5EF4-FFF2-40B4-BE49-F238E27FC236}">
                  <a16:creationId xmlns:a16="http://schemas.microsoft.com/office/drawing/2014/main" id="{EC689BBB-DAF0-4CEB-8368-6DA40EBFA149}"/>
                </a:ext>
              </a:extLst>
            </p:cNvPr>
            <p:cNvSpPr/>
            <p:nvPr/>
          </p:nvSpPr>
          <p:spPr>
            <a:xfrm>
              <a:off x="10705860" y="1965960"/>
              <a:ext cx="158459" cy="302980"/>
            </a:xfrm>
            <a:prstGeom prst="ellipse">
              <a:avLst/>
            </a:prstGeom>
            <a:solidFill>
              <a:schemeClr val="bg1">
                <a:lumMod val="65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grpSp>
      <p:grpSp>
        <p:nvGrpSpPr>
          <p:cNvPr id="46" name="Group 45">
            <a:extLst>
              <a:ext uri="{FF2B5EF4-FFF2-40B4-BE49-F238E27FC236}">
                <a16:creationId xmlns:a16="http://schemas.microsoft.com/office/drawing/2014/main" id="{3EB7E88F-79D2-4C69-9258-2C168E9B77A0}"/>
              </a:ext>
            </a:extLst>
          </p:cNvPr>
          <p:cNvGrpSpPr/>
          <p:nvPr/>
        </p:nvGrpSpPr>
        <p:grpSpPr>
          <a:xfrm>
            <a:off x="1790904" y="2366890"/>
            <a:ext cx="2764488" cy="4287833"/>
            <a:chOff x="1887279" y="1972408"/>
            <a:chExt cx="1908882" cy="3573194"/>
          </a:xfrm>
        </p:grpSpPr>
        <p:sp>
          <p:nvSpPr>
            <p:cNvPr id="40" name="Oval 39">
              <a:extLst>
                <a:ext uri="{FF2B5EF4-FFF2-40B4-BE49-F238E27FC236}">
                  <a16:creationId xmlns:a16="http://schemas.microsoft.com/office/drawing/2014/main" id="{BCE25A93-6181-4E0A-A446-257A2B3D9A2D}"/>
                </a:ext>
              </a:extLst>
            </p:cNvPr>
            <p:cNvSpPr/>
            <p:nvPr/>
          </p:nvSpPr>
          <p:spPr>
            <a:xfrm rot="941097">
              <a:off x="3156168" y="2015334"/>
              <a:ext cx="639993" cy="408103"/>
            </a:xfrm>
            <a:prstGeom prst="ellipse">
              <a:avLst/>
            </a:prstGeom>
            <a:gradFill flip="none" rotWithShape="1">
              <a:gsLst>
                <a:gs pos="90000">
                  <a:srgbClr val="E4E4E4">
                    <a:alpha val="0"/>
                  </a:srgbClr>
                </a:gs>
                <a:gs pos="30000">
                  <a:schemeClr val="tx1"/>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15" name="Freeform: Shape 14">
              <a:extLst>
                <a:ext uri="{FF2B5EF4-FFF2-40B4-BE49-F238E27FC236}">
                  <a16:creationId xmlns:a16="http://schemas.microsoft.com/office/drawing/2014/main" id="{C3DBE7F7-ECDC-4BBF-9301-8BE0753A38D6}"/>
                </a:ext>
              </a:extLst>
            </p:cNvPr>
            <p:cNvSpPr/>
            <p:nvPr/>
          </p:nvSpPr>
          <p:spPr>
            <a:xfrm>
              <a:off x="1887280" y="1972408"/>
              <a:ext cx="1705898" cy="3573194"/>
            </a:xfrm>
            <a:custGeom>
              <a:avLst/>
              <a:gdLst>
                <a:gd name="connsiteX0" fmla="*/ 281354 w 2224051"/>
                <a:gd name="connsiteY0" fmla="*/ 0 h 3573194"/>
                <a:gd name="connsiteX1" fmla="*/ 2224051 w 2224051"/>
                <a:gd name="connsiteY1" fmla="*/ 0 h 3573194"/>
                <a:gd name="connsiteX2" fmla="*/ 2202966 w 2224051"/>
                <a:gd name="connsiteY2" fmla="*/ 2126 h 3573194"/>
                <a:gd name="connsiteX3" fmla="*/ 1981201 w 2224051"/>
                <a:gd name="connsiteY3" fmla="*/ 274221 h 3573194"/>
                <a:gd name="connsiteX4" fmla="*/ 1981201 w 2224051"/>
                <a:gd name="connsiteY4" fmla="*/ 3573194 h 3573194"/>
                <a:gd name="connsiteX5" fmla="*/ 1953202 w 2224051"/>
                <a:gd name="connsiteY5" fmla="*/ 3573194 h 3573194"/>
                <a:gd name="connsiteX6" fmla="*/ 976601 w 2224051"/>
                <a:gd name="connsiteY6" fmla="*/ 3133952 h 3573194"/>
                <a:gd name="connsiteX7" fmla="*/ 0 w 2224051"/>
                <a:gd name="connsiteY7" fmla="*/ 3573194 h 3573194"/>
                <a:gd name="connsiteX8" fmla="*/ 0 w 2224051"/>
                <a:gd name="connsiteY8" fmla="*/ 281354 h 3573194"/>
                <a:gd name="connsiteX9" fmla="*/ 281354 w 2224051"/>
                <a:gd name="connsiteY9" fmla="*/ 0 h 357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4051" h="3573194">
                  <a:moveTo>
                    <a:pt x="281354" y="0"/>
                  </a:moveTo>
                  <a:lnTo>
                    <a:pt x="2224051" y="0"/>
                  </a:lnTo>
                  <a:lnTo>
                    <a:pt x="2202966" y="2126"/>
                  </a:lnTo>
                  <a:cubicBezTo>
                    <a:pt x="2076405" y="28024"/>
                    <a:pt x="1981201" y="140005"/>
                    <a:pt x="1981201" y="274221"/>
                  </a:cubicBezTo>
                  <a:lnTo>
                    <a:pt x="1981201" y="3573194"/>
                  </a:lnTo>
                  <a:lnTo>
                    <a:pt x="1953202" y="3573194"/>
                  </a:lnTo>
                  <a:lnTo>
                    <a:pt x="976601" y="3133952"/>
                  </a:lnTo>
                  <a:lnTo>
                    <a:pt x="0" y="3573194"/>
                  </a:lnTo>
                  <a:lnTo>
                    <a:pt x="0" y="281354"/>
                  </a:lnTo>
                  <a:cubicBezTo>
                    <a:pt x="0" y="125966"/>
                    <a:pt x="125966" y="0"/>
                    <a:pt x="281354" y="0"/>
                  </a:cubicBezTo>
                  <a:close/>
                </a:path>
              </a:pathLst>
            </a:custGeom>
            <a:gradFill>
              <a:gsLst>
                <a:gs pos="3000">
                  <a:srgbClr val="89B51D"/>
                </a:gs>
                <a:gs pos="0">
                  <a:srgbClr val="556616"/>
                </a:gs>
                <a:gs pos="100000">
                  <a:srgbClr val="B2D24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17" name="TextBox 16">
              <a:extLst>
                <a:ext uri="{FF2B5EF4-FFF2-40B4-BE49-F238E27FC236}">
                  <a16:creationId xmlns:a16="http://schemas.microsoft.com/office/drawing/2014/main" id="{FE43E060-24B8-434E-9ADD-8B298E4DD0C8}"/>
                </a:ext>
              </a:extLst>
            </p:cNvPr>
            <p:cNvSpPr txBox="1"/>
            <p:nvPr/>
          </p:nvSpPr>
          <p:spPr>
            <a:xfrm>
              <a:off x="1887279" y="2266725"/>
              <a:ext cx="1437656" cy="907941"/>
            </a:xfrm>
            <a:prstGeom prst="rect">
              <a:avLst/>
            </a:prstGeom>
            <a:noFill/>
          </p:spPr>
          <p:txBody>
            <a:bodyPr wrap="square" rtlCol="0">
              <a:spAutoFit/>
            </a:bodyPr>
            <a:lstStyle/>
            <a:p>
              <a:pPr algn="ctr" defTabSz="1097280"/>
              <a:r>
                <a:rPr lang="en-US" sz="2160" b="1" dirty="0">
                  <a:solidFill>
                    <a:prstClr val="white"/>
                  </a:solidFill>
                  <a:latin typeface="Century Gothic" panose="020B0502020202020204" pitchFamily="34" charset="0"/>
                </a:rPr>
                <a:t>Distribution of Sale Price</a:t>
              </a:r>
            </a:p>
            <a:p>
              <a:pPr algn="ctr" defTabSz="1097280"/>
              <a:r>
                <a:rPr lang="en-US" sz="2160" b="1" dirty="0">
                  <a:solidFill>
                    <a:prstClr val="white"/>
                  </a:solidFill>
                  <a:latin typeface="Century Gothic" panose="020B0502020202020204" pitchFamily="34" charset="0"/>
                </a:rPr>
                <a:t>01</a:t>
              </a:r>
            </a:p>
          </p:txBody>
        </p:sp>
        <p:sp>
          <p:nvSpPr>
            <p:cNvPr id="18" name="TextBox 17">
              <a:extLst>
                <a:ext uri="{FF2B5EF4-FFF2-40B4-BE49-F238E27FC236}">
                  <a16:creationId xmlns:a16="http://schemas.microsoft.com/office/drawing/2014/main" id="{7B2F5B80-D1E3-48D0-8C09-57DCAFB4C7AA}"/>
                </a:ext>
              </a:extLst>
            </p:cNvPr>
            <p:cNvSpPr txBox="1"/>
            <p:nvPr/>
          </p:nvSpPr>
          <p:spPr>
            <a:xfrm>
              <a:off x="1962325" y="3337720"/>
              <a:ext cx="1308295" cy="884857"/>
            </a:xfrm>
            <a:prstGeom prst="rect">
              <a:avLst/>
            </a:prstGeom>
            <a:noFill/>
          </p:spPr>
          <p:txBody>
            <a:bodyPr wrap="square" rtlCol="0">
              <a:spAutoFit/>
            </a:bodyPr>
            <a:lstStyle/>
            <a:p>
              <a:pPr algn="ctr" defTabSz="1097280"/>
              <a:r>
                <a:rPr lang="en-IN" sz="1260" b="1" dirty="0">
                  <a:solidFill>
                    <a:prstClr val="white"/>
                  </a:solidFill>
                  <a:latin typeface="Lato" panose="020F0502020204030203" pitchFamily="34" charset="0"/>
                  <a:ea typeface="Lato" panose="020F0502020204030203" pitchFamily="34" charset="0"/>
                  <a:cs typeface="Lato" panose="020F0502020204030203" pitchFamily="34" charset="0"/>
                </a:rPr>
                <a:t>Visualized the distribution of sale prices using a histogram with a kernel density estimate (KDE) curve.</a:t>
              </a:r>
            </a:p>
          </p:txBody>
        </p:sp>
        <p:pic>
          <p:nvPicPr>
            <p:cNvPr id="20" name="Graphic 19" descr="Bullseye">
              <a:extLst>
                <a:ext uri="{FF2B5EF4-FFF2-40B4-BE49-F238E27FC236}">
                  <a16:creationId xmlns:a16="http://schemas.microsoft.com/office/drawing/2014/main" id="{CBB2F4CA-EB94-4525-BEDF-BF42F46E53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55119" y="4408861"/>
              <a:ext cx="561507" cy="683644"/>
            </a:xfrm>
            <a:prstGeom prst="rect">
              <a:avLst/>
            </a:prstGeom>
          </p:spPr>
        </p:pic>
      </p:grpSp>
      <p:grpSp>
        <p:nvGrpSpPr>
          <p:cNvPr id="4" name="Group 3">
            <a:extLst>
              <a:ext uri="{FF2B5EF4-FFF2-40B4-BE49-F238E27FC236}">
                <a16:creationId xmlns:a16="http://schemas.microsoft.com/office/drawing/2014/main" id="{7C8722A3-BF9A-2B07-7FEB-EF87C46C3201}"/>
              </a:ext>
            </a:extLst>
          </p:cNvPr>
          <p:cNvGrpSpPr/>
          <p:nvPr/>
        </p:nvGrpSpPr>
        <p:grpSpPr>
          <a:xfrm>
            <a:off x="4562993" y="2350264"/>
            <a:ext cx="2644962" cy="4287833"/>
            <a:chOff x="3650656" y="1958553"/>
            <a:chExt cx="2176673" cy="3573194"/>
          </a:xfrm>
        </p:grpSpPr>
        <p:sp>
          <p:nvSpPr>
            <p:cNvPr id="21" name="Rectangle 20">
              <a:extLst>
                <a:ext uri="{FF2B5EF4-FFF2-40B4-BE49-F238E27FC236}">
                  <a16:creationId xmlns:a16="http://schemas.microsoft.com/office/drawing/2014/main" id="{1A8A9D57-B041-4715-A1C9-4342C5D69CF2}"/>
                </a:ext>
              </a:extLst>
            </p:cNvPr>
            <p:cNvSpPr/>
            <p:nvPr/>
          </p:nvSpPr>
          <p:spPr>
            <a:xfrm>
              <a:off x="4424323" y="1958553"/>
              <a:ext cx="1204073" cy="3133952"/>
            </a:xfrm>
            <a:prstGeom prst="rect">
              <a:avLst/>
            </a:prstGeom>
            <a:solidFill>
              <a:srgbClr val="9E5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grpSp>
          <p:nvGrpSpPr>
            <p:cNvPr id="47" name="Group 46">
              <a:extLst>
                <a:ext uri="{FF2B5EF4-FFF2-40B4-BE49-F238E27FC236}">
                  <a16:creationId xmlns:a16="http://schemas.microsoft.com/office/drawing/2014/main" id="{0ECBC755-4F14-4E32-B05C-8A36E40C4613}"/>
                </a:ext>
              </a:extLst>
            </p:cNvPr>
            <p:cNvGrpSpPr/>
            <p:nvPr/>
          </p:nvGrpSpPr>
          <p:grpSpPr>
            <a:xfrm>
              <a:off x="3650656" y="1958553"/>
              <a:ext cx="2176673" cy="3573194"/>
              <a:chOff x="3916611" y="1958553"/>
              <a:chExt cx="1910718" cy="3573194"/>
            </a:xfrm>
          </p:grpSpPr>
          <p:sp>
            <p:nvSpPr>
              <p:cNvPr id="41" name="Oval 40">
                <a:extLst>
                  <a:ext uri="{FF2B5EF4-FFF2-40B4-BE49-F238E27FC236}">
                    <a16:creationId xmlns:a16="http://schemas.microsoft.com/office/drawing/2014/main" id="{2AE62494-50C9-4EA9-8B68-94FBC8DC43F4}"/>
                  </a:ext>
                </a:extLst>
              </p:cNvPr>
              <p:cNvSpPr/>
              <p:nvPr/>
            </p:nvSpPr>
            <p:spPr>
              <a:xfrm rot="941097">
                <a:off x="5187336" y="2030468"/>
                <a:ext cx="639993" cy="408103"/>
              </a:xfrm>
              <a:prstGeom prst="ellipse">
                <a:avLst/>
              </a:prstGeom>
              <a:gradFill flip="none" rotWithShape="1">
                <a:gsLst>
                  <a:gs pos="90000">
                    <a:srgbClr val="E4E4E4">
                      <a:alpha val="0"/>
                    </a:srgbClr>
                  </a:gs>
                  <a:gs pos="30000">
                    <a:schemeClr val="tx1"/>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22" name="Freeform: Shape 21">
                <a:extLst>
                  <a:ext uri="{FF2B5EF4-FFF2-40B4-BE49-F238E27FC236}">
                    <a16:creationId xmlns:a16="http://schemas.microsoft.com/office/drawing/2014/main" id="{BF493352-DD8C-40D4-A5B6-A7F2ED7A4A27}"/>
                  </a:ext>
                </a:extLst>
              </p:cNvPr>
              <p:cNvSpPr/>
              <p:nvPr/>
            </p:nvSpPr>
            <p:spPr>
              <a:xfrm>
                <a:off x="3922498" y="1958553"/>
                <a:ext cx="1705898" cy="3573194"/>
              </a:xfrm>
              <a:custGeom>
                <a:avLst/>
                <a:gdLst>
                  <a:gd name="connsiteX0" fmla="*/ 281354 w 2224051"/>
                  <a:gd name="connsiteY0" fmla="*/ 0 h 3573194"/>
                  <a:gd name="connsiteX1" fmla="*/ 2224051 w 2224051"/>
                  <a:gd name="connsiteY1" fmla="*/ 0 h 3573194"/>
                  <a:gd name="connsiteX2" fmla="*/ 2202966 w 2224051"/>
                  <a:gd name="connsiteY2" fmla="*/ 2126 h 3573194"/>
                  <a:gd name="connsiteX3" fmla="*/ 1981201 w 2224051"/>
                  <a:gd name="connsiteY3" fmla="*/ 274221 h 3573194"/>
                  <a:gd name="connsiteX4" fmla="*/ 1981201 w 2224051"/>
                  <a:gd name="connsiteY4" fmla="*/ 3573194 h 3573194"/>
                  <a:gd name="connsiteX5" fmla="*/ 1953202 w 2224051"/>
                  <a:gd name="connsiteY5" fmla="*/ 3573194 h 3573194"/>
                  <a:gd name="connsiteX6" fmla="*/ 976601 w 2224051"/>
                  <a:gd name="connsiteY6" fmla="*/ 3133952 h 3573194"/>
                  <a:gd name="connsiteX7" fmla="*/ 0 w 2224051"/>
                  <a:gd name="connsiteY7" fmla="*/ 3573194 h 3573194"/>
                  <a:gd name="connsiteX8" fmla="*/ 0 w 2224051"/>
                  <a:gd name="connsiteY8" fmla="*/ 281354 h 3573194"/>
                  <a:gd name="connsiteX9" fmla="*/ 281354 w 2224051"/>
                  <a:gd name="connsiteY9" fmla="*/ 0 h 357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4051" h="3573194">
                    <a:moveTo>
                      <a:pt x="281354" y="0"/>
                    </a:moveTo>
                    <a:lnTo>
                      <a:pt x="2224051" y="0"/>
                    </a:lnTo>
                    <a:lnTo>
                      <a:pt x="2202966" y="2126"/>
                    </a:lnTo>
                    <a:cubicBezTo>
                      <a:pt x="2076405" y="28024"/>
                      <a:pt x="1981201" y="140005"/>
                      <a:pt x="1981201" y="274221"/>
                    </a:cubicBezTo>
                    <a:lnTo>
                      <a:pt x="1981201" y="3573194"/>
                    </a:lnTo>
                    <a:lnTo>
                      <a:pt x="1953202" y="3573194"/>
                    </a:lnTo>
                    <a:lnTo>
                      <a:pt x="976601" y="3133952"/>
                    </a:lnTo>
                    <a:lnTo>
                      <a:pt x="0" y="3573194"/>
                    </a:lnTo>
                    <a:lnTo>
                      <a:pt x="0" y="281354"/>
                    </a:lnTo>
                    <a:cubicBezTo>
                      <a:pt x="0" y="125966"/>
                      <a:pt x="125966" y="0"/>
                      <a:pt x="281354" y="0"/>
                    </a:cubicBezTo>
                    <a:close/>
                  </a:path>
                </a:pathLst>
              </a:custGeom>
              <a:gradFill>
                <a:gsLst>
                  <a:gs pos="3000">
                    <a:srgbClr val="FF9900"/>
                  </a:gs>
                  <a:gs pos="0">
                    <a:srgbClr val="9E5E00"/>
                  </a:gs>
                  <a:gs pos="100000">
                    <a:srgbClr val="FFCC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23" name="TextBox 22">
                <a:extLst>
                  <a:ext uri="{FF2B5EF4-FFF2-40B4-BE49-F238E27FC236}">
                    <a16:creationId xmlns:a16="http://schemas.microsoft.com/office/drawing/2014/main" id="{C4584F60-A4B0-4661-AD7D-08EC48E7F9DC}"/>
                  </a:ext>
                </a:extLst>
              </p:cNvPr>
              <p:cNvSpPr txBox="1"/>
              <p:nvPr/>
            </p:nvSpPr>
            <p:spPr>
              <a:xfrm>
                <a:off x="4026184" y="3449250"/>
                <a:ext cx="1308295" cy="561692"/>
              </a:xfrm>
              <a:prstGeom prst="rect">
                <a:avLst/>
              </a:prstGeom>
              <a:noFill/>
            </p:spPr>
            <p:txBody>
              <a:bodyPr wrap="square" rtlCol="0">
                <a:spAutoFit/>
              </a:bodyPr>
              <a:lstStyle/>
              <a:p>
                <a:pPr algn="ctr" defTabSz="1097280"/>
                <a:r>
                  <a:rPr lang="en-IN" sz="1260" b="1" dirty="0">
                    <a:solidFill>
                      <a:prstClr val="white"/>
                    </a:solidFill>
                    <a:latin typeface="Lato" panose="020F0502020204030203" pitchFamily="34" charset="0"/>
                    <a:ea typeface="Lato" panose="020F0502020204030203" pitchFamily="34" charset="0"/>
                    <a:cs typeface="Lato" panose="020F0502020204030203" pitchFamily="34" charset="0"/>
                  </a:rPr>
                  <a:t>Count plot showing distribution of overall quality ratings.</a:t>
                </a:r>
              </a:p>
            </p:txBody>
          </p:sp>
          <p:pic>
            <p:nvPicPr>
              <p:cNvPr id="24" name="Graphic 23" descr="Bank">
                <a:extLst>
                  <a:ext uri="{FF2B5EF4-FFF2-40B4-BE49-F238E27FC236}">
                    <a16:creationId xmlns:a16="http://schemas.microsoft.com/office/drawing/2014/main" id="{27A5772D-95CA-4C47-8DAF-94BD9FFBB2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348033" y="4446838"/>
                <a:ext cx="616634" cy="616634"/>
              </a:xfrm>
              <a:prstGeom prst="rect">
                <a:avLst/>
              </a:prstGeom>
            </p:spPr>
          </p:pic>
          <p:sp>
            <p:nvSpPr>
              <p:cNvPr id="25" name="TextBox 24">
                <a:extLst>
                  <a:ext uri="{FF2B5EF4-FFF2-40B4-BE49-F238E27FC236}">
                    <a16:creationId xmlns:a16="http://schemas.microsoft.com/office/drawing/2014/main" id="{E8463C34-566F-4699-B114-1BD832C4C75C}"/>
                  </a:ext>
                </a:extLst>
              </p:cNvPr>
              <p:cNvSpPr txBox="1"/>
              <p:nvPr/>
            </p:nvSpPr>
            <p:spPr>
              <a:xfrm>
                <a:off x="3916611" y="2268891"/>
                <a:ext cx="1437656" cy="907941"/>
              </a:xfrm>
              <a:prstGeom prst="rect">
                <a:avLst/>
              </a:prstGeom>
              <a:noFill/>
            </p:spPr>
            <p:txBody>
              <a:bodyPr wrap="square" rtlCol="0">
                <a:spAutoFit/>
              </a:bodyPr>
              <a:lstStyle/>
              <a:p>
                <a:pPr algn="ctr" defTabSz="1097280"/>
                <a:r>
                  <a:rPr lang="en-US" sz="2160" b="1" dirty="0">
                    <a:solidFill>
                      <a:prstClr val="white"/>
                    </a:solidFill>
                    <a:latin typeface="Century Gothic" panose="020B0502020202020204" pitchFamily="34" charset="0"/>
                  </a:rPr>
                  <a:t>Overall Quality</a:t>
                </a:r>
              </a:p>
              <a:p>
                <a:pPr algn="ctr" defTabSz="1097280"/>
                <a:r>
                  <a:rPr lang="en-US" sz="2160" b="1" dirty="0">
                    <a:solidFill>
                      <a:prstClr val="white"/>
                    </a:solidFill>
                    <a:latin typeface="Century Gothic" panose="020B0502020202020204" pitchFamily="34" charset="0"/>
                  </a:rPr>
                  <a:t>02</a:t>
                </a:r>
              </a:p>
            </p:txBody>
          </p:sp>
        </p:grpSp>
      </p:grpSp>
      <p:grpSp>
        <p:nvGrpSpPr>
          <p:cNvPr id="2" name="Group 1">
            <a:extLst>
              <a:ext uri="{FF2B5EF4-FFF2-40B4-BE49-F238E27FC236}">
                <a16:creationId xmlns:a16="http://schemas.microsoft.com/office/drawing/2014/main" id="{97DB9E78-41E0-4E82-3805-B2134D6F75A8}"/>
              </a:ext>
            </a:extLst>
          </p:cNvPr>
          <p:cNvGrpSpPr/>
          <p:nvPr/>
        </p:nvGrpSpPr>
        <p:grpSpPr>
          <a:xfrm>
            <a:off x="7251791" y="2343562"/>
            <a:ext cx="2523041" cy="4287833"/>
            <a:chOff x="5748074" y="1955547"/>
            <a:chExt cx="2102534" cy="3573194"/>
          </a:xfrm>
        </p:grpSpPr>
        <p:sp>
          <p:nvSpPr>
            <p:cNvPr id="27" name="Rectangle 26">
              <a:extLst>
                <a:ext uri="{FF2B5EF4-FFF2-40B4-BE49-F238E27FC236}">
                  <a16:creationId xmlns:a16="http://schemas.microsoft.com/office/drawing/2014/main" id="{369AD13C-D93D-4738-A506-80F344B73494}"/>
                </a:ext>
              </a:extLst>
            </p:cNvPr>
            <p:cNvSpPr/>
            <p:nvPr/>
          </p:nvSpPr>
          <p:spPr>
            <a:xfrm>
              <a:off x="6483096" y="1958552"/>
              <a:ext cx="1204073" cy="3133952"/>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grpSp>
          <p:nvGrpSpPr>
            <p:cNvPr id="48" name="Group 47">
              <a:extLst>
                <a:ext uri="{FF2B5EF4-FFF2-40B4-BE49-F238E27FC236}">
                  <a16:creationId xmlns:a16="http://schemas.microsoft.com/office/drawing/2014/main" id="{87AE098F-66E0-471F-9DBB-A33549A880CE}"/>
                </a:ext>
              </a:extLst>
            </p:cNvPr>
            <p:cNvGrpSpPr/>
            <p:nvPr/>
          </p:nvGrpSpPr>
          <p:grpSpPr>
            <a:xfrm>
              <a:off x="5748074" y="1955547"/>
              <a:ext cx="2102534" cy="3573194"/>
              <a:chOff x="5981271" y="1958552"/>
              <a:chExt cx="1877226" cy="3573194"/>
            </a:xfrm>
          </p:grpSpPr>
          <p:sp>
            <p:nvSpPr>
              <p:cNvPr id="42" name="Oval 41">
                <a:extLst>
                  <a:ext uri="{FF2B5EF4-FFF2-40B4-BE49-F238E27FC236}">
                    <a16:creationId xmlns:a16="http://schemas.microsoft.com/office/drawing/2014/main" id="{3AB3C161-1DD2-4A13-8D3C-8775DE94B8B4}"/>
                  </a:ext>
                </a:extLst>
              </p:cNvPr>
              <p:cNvSpPr/>
              <p:nvPr/>
            </p:nvSpPr>
            <p:spPr>
              <a:xfrm rot="941097">
                <a:off x="7218504" y="2045602"/>
                <a:ext cx="639993" cy="408103"/>
              </a:xfrm>
              <a:prstGeom prst="ellipse">
                <a:avLst/>
              </a:prstGeom>
              <a:gradFill flip="none" rotWithShape="1">
                <a:gsLst>
                  <a:gs pos="90000">
                    <a:srgbClr val="E4E4E4">
                      <a:alpha val="0"/>
                    </a:srgbClr>
                  </a:gs>
                  <a:gs pos="30000">
                    <a:schemeClr val="tx1"/>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28" name="Freeform: Shape 27">
                <a:extLst>
                  <a:ext uri="{FF2B5EF4-FFF2-40B4-BE49-F238E27FC236}">
                    <a16:creationId xmlns:a16="http://schemas.microsoft.com/office/drawing/2014/main" id="{914C671B-3245-4404-BF8D-71A8D3AB4845}"/>
                  </a:ext>
                </a:extLst>
              </p:cNvPr>
              <p:cNvSpPr/>
              <p:nvPr/>
            </p:nvSpPr>
            <p:spPr>
              <a:xfrm>
                <a:off x="5981271" y="1958552"/>
                <a:ext cx="1705898" cy="3573194"/>
              </a:xfrm>
              <a:custGeom>
                <a:avLst/>
                <a:gdLst>
                  <a:gd name="connsiteX0" fmla="*/ 281354 w 2224051"/>
                  <a:gd name="connsiteY0" fmla="*/ 0 h 3573194"/>
                  <a:gd name="connsiteX1" fmla="*/ 2224051 w 2224051"/>
                  <a:gd name="connsiteY1" fmla="*/ 0 h 3573194"/>
                  <a:gd name="connsiteX2" fmla="*/ 2202966 w 2224051"/>
                  <a:gd name="connsiteY2" fmla="*/ 2126 h 3573194"/>
                  <a:gd name="connsiteX3" fmla="*/ 1981201 w 2224051"/>
                  <a:gd name="connsiteY3" fmla="*/ 274221 h 3573194"/>
                  <a:gd name="connsiteX4" fmla="*/ 1981201 w 2224051"/>
                  <a:gd name="connsiteY4" fmla="*/ 3573194 h 3573194"/>
                  <a:gd name="connsiteX5" fmla="*/ 1953202 w 2224051"/>
                  <a:gd name="connsiteY5" fmla="*/ 3573194 h 3573194"/>
                  <a:gd name="connsiteX6" fmla="*/ 976601 w 2224051"/>
                  <a:gd name="connsiteY6" fmla="*/ 3133952 h 3573194"/>
                  <a:gd name="connsiteX7" fmla="*/ 0 w 2224051"/>
                  <a:gd name="connsiteY7" fmla="*/ 3573194 h 3573194"/>
                  <a:gd name="connsiteX8" fmla="*/ 0 w 2224051"/>
                  <a:gd name="connsiteY8" fmla="*/ 281354 h 3573194"/>
                  <a:gd name="connsiteX9" fmla="*/ 281354 w 2224051"/>
                  <a:gd name="connsiteY9" fmla="*/ 0 h 357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4051" h="3573194">
                    <a:moveTo>
                      <a:pt x="281354" y="0"/>
                    </a:moveTo>
                    <a:lnTo>
                      <a:pt x="2224051" y="0"/>
                    </a:lnTo>
                    <a:lnTo>
                      <a:pt x="2202966" y="2126"/>
                    </a:lnTo>
                    <a:cubicBezTo>
                      <a:pt x="2076405" y="28024"/>
                      <a:pt x="1981201" y="140005"/>
                      <a:pt x="1981201" y="274221"/>
                    </a:cubicBezTo>
                    <a:lnTo>
                      <a:pt x="1981201" y="3573194"/>
                    </a:lnTo>
                    <a:lnTo>
                      <a:pt x="1953202" y="3573194"/>
                    </a:lnTo>
                    <a:lnTo>
                      <a:pt x="976601" y="3133952"/>
                    </a:lnTo>
                    <a:lnTo>
                      <a:pt x="0" y="3573194"/>
                    </a:lnTo>
                    <a:lnTo>
                      <a:pt x="0" y="281354"/>
                    </a:lnTo>
                    <a:cubicBezTo>
                      <a:pt x="0" y="125966"/>
                      <a:pt x="125966" y="0"/>
                      <a:pt x="281354" y="0"/>
                    </a:cubicBezTo>
                    <a:close/>
                  </a:path>
                </a:pathLst>
              </a:custGeom>
              <a:gradFill>
                <a:gsLst>
                  <a:gs pos="3000">
                    <a:srgbClr val="009999"/>
                  </a:gs>
                  <a:gs pos="0">
                    <a:srgbClr val="006666"/>
                  </a:gs>
                  <a:gs pos="100000">
                    <a:srgbClr val="00CC9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29" name="TextBox 28">
                <a:extLst>
                  <a:ext uri="{FF2B5EF4-FFF2-40B4-BE49-F238E27FC236}">
                    <a16:creationId xmlns:a16="http://schemas.microsoft.com/office/drawing/2014/main" id="{A2ED5072-AE9A-4086-84C1-00494FA2AE4E}"/>
                  </a:ext>
                </a:extLst>
              </p:cNvPr>
              <p:cNvSpPr txBox="1"/>
              <p:nvPr/>
            </p:nvSpPr>
            <p:spPr>
              <a:xfrm>
                <a:off x="5989833" y="2289249"/>
                <a:ext cx="1437656" cy="907941"/>
              </a:xfrm>
              <a:prstGeom prst="rect">
                <a:avLst/>
              </a:prstGeom>
              <a:noFill/>
            </p:spPr>
            <p:txBody>
              <a:bodyPr wrap="square" rtlCol="0">
                <a:spAutoFit/>
              </a:bodyPr>
              <a:lstStyle/>
              <a:p>
                <a:pPr algn="ctr" defTabSz="1097280"/>
                <a:r>
                  <a:rPr lang="en-US" sz="2160" b="1" dirty="0">
                    <a:solidFill>
                      <a:prstClr val="white"/>
                    </a:solidFill>
                    <a:latin typeface="Century Gothic" panose="020B0502020202020204" pitchFamily="34" charset="0"/>
                  </a:rPr>
                  <a:t>Distribution of Lot Area</a:t>
                </a:r>
              </a:p>
              <a:p>
                <a:pPr algn="ctr" defTabSz="1097280"/>
                <a:r>
                  <a:rPr lang="en-US" sz="2160" b="1" dirty="0">
                    <a:solidFill>
                      <a:prstClr val="white"/>
                    </a:solidFill>
                    <a:latin typeface="Century Gothic" panose="020B0502020202020204" pitchFamily="34" charset="0"/>
                  </a:rPr>
                  <a:t>03</a:t>
                </a:r>
              </a:p>
            </p:txBody>
          </p:sp>
          <p:sp>
            <p:nvSpPr>
              <p:cNvPr id="30" name="TextBox 29">
                <a:extLst>
                  <a:ext uri="{FF2B5EF4-FFF2-40B4-BE49-F238E27FC236}">
                    <a16:creationId xmlns:a16="http://schemas.microsoft.com/office/drawing/2014/main" id="{620E85B0-EE71-423F-BDA6-07C249991302}"/>
                  </a:ext>
                </a:extLst>
              </p:cNvPr>
              <p:cNvSpPr txBox="1"/>
              <p:nvPr/>
            </p:nvSpPr>
            <p:spPr>
              <a:xfrm>
                <a:off x="6100524" y="3344083"/>
                <a:ext cx="1308295" cy="884857"/>
              </a:xfrm>
              <a:prstGeom prst="rect">
                <a:avLst/>
              </a:prstGeom>
              <a:noFill/>
            </p:spPr>
            <p:txBody>
              <a:bodyPr wrap="square" rtlCol="0">
                <a:spAutoFit/>
              </a:bodyPr>
              <a:lstStyle/>
              <a:p>
                <a:pPr algn="ctr" defTabSz="1097280"/>
                <a:r>
                  <a:rPr lang="en-IN" sz="1260" b="1" dirty="0">
                    <a:solidFill>
                      <a:prstClr val="white"/>
                    </a:solidFill>
                    <a:latin typeface="Lato" panose="020F0502020204030203" pitchFamily="34" charset="0"/>
                    <a:ea typeface="Lato" panose="020F0502020204030203" pitchFamily="34" charset="0"/>
                    <a:cs typeface="Lato" panose="020F0502020204030203" pitchFamily="34" charset="0"/>
                  </a:rPr>
                  <a:t>Visualized the distribution of lot areas using a histogram with a KDE curve.</a:t>
                </a:r>
              </a:p>
            </p:txBody>
          </p:sp>
          <p:pic>
            <p:nvPicPr>
              <p:cNvPr id="31" name="Graphic 30" descr="Podium">
                <a:extLst>
                  <a:ext uri="{FF2B5EF4-FFF2-40B4-BE49-F238E27FC236}">
                    <a16:creationId xmlns:a16="http://schemas.microsoft.com/office/drawing/2014/main" id="{B85C47AF-634E-4F96-9605-A62829562E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442107" y="4381878"/>
                <a:ext cx="616634" cy="616634"/>
              </a:xfrm>
              <a:prstGeom prst="rect">
                <a:avLst/>
              </a:prstGeom>
            </p:spPr>
          </p:pic>
        </p:grpSp>
      </p:grpSp>
      <p:grpSp>
        <p:nvGrpSpPr>
          <p:cNvPr id="3" name="Group 2">
            <a:extLst>
              <a:ext uri="{FF2B5EF4-FFF2-40B4-BE49-F238E27FC236}">
                <a16:creationId xmlns:a16="http://schemas.microsoft.com/office/drawing/2014/main" id="{3BF19EDB-19E9-E2DD-0506-C061B82369D3}"/>
              </a:ext>
            </a:extLst>
          </p:cNvPr>
          <p:cNvGrpSpPr/>
          <p:nvPr/>
        </p:nvGrpSpPr>
        <p:grpSpPr>
          <a:xfrm>
            <a:off x="9836686" y="2327417"/>
            <a:ext cx="2646386" cy="4287833"/>
            <a:chOff x="8033828" y="1958552"/>
            <a:chExt cx="2088927" cy="3573194"/>
          </a:xfrm>
        </p:grpSpPr>
        <p:sp>
          <p:nvSpPr>
            <p:cNvPr id="26" name="Rectangle 25">
              <a:extLst>
                <a:ext uri="{FF2B5EF4-FFF2-40B4-BE49-F238E27FC236}">
                  <a16:creationId xmlns:a16="http://schemas.microsoft.com/office/drawing/2014/main" id="{674370DE-CFF5-4EE7-A7F9-19F4A205CAF3}"/>
                </a:ext>
              </a:extLst>
            </p:cNvPr>
            <p:cNvSpPr/>
            <p:nvPr/>
          </p:nvSpPr>
          <p:spPr>
            <a:xfrm>
              <a:off x="8733473" y="1958552"/>
              <a:ext cx="1204073" cy="3133952"/>
            </a:xfrm>
            <a:prstGeom prst="rect">
              <a:avLst/>
            </a:prstGeom>
            <a:solidFill>
              <a:srgbClr val="A80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grpSp>
          <p:nvGrpSpPr>
            <p:cNvPr id="49" name="Group 48">
              <a:extLst>
                <a:ext uri="{FF2B5EF4-FFF2-40B4-BE49-F238E27FC236}">
                  <a16:creationId xmlns:a16="http://schemas.microsoft.com/office/drawing/2014/main" id="{7CAE897F-16B2-4448-B778-74BE83EF5197}"/>
                </a:ext>
              </a:extLst>
            </p:cNvPr>
            <p:cNvGrpSpPr/>
            <p:nvPr/>
          </p:nvGrpSpPr>
          <p:grpSpPr>
            <a:xfrm>
              <a:off x="8033828" y="1958552"/>
              <a:ext cx="2088927" cy="3573194"/>
              <a:chOff x="8016489" y="1958552"/>
              <a:chExt cx="1873176" cy="3573194"/>
            </a:xfrm>
          </p:grpSpPr>
          <p:sp>
            <p:nvSpPr>
              <p:cNvPr id="43" name="Oval 42">
                <a:extLst>
                  <a:ext uri="{FF2B5EF4-FFF2-40B4-BE49-F238E27FC236}">
                    <a16:creationId xmlns:a16="http://schemas.microsoft.com/office/drawing/2014/main" id="{C35E75C6-DF29-4911-8B66-5AB15F502F94}"/>
                  </a:ext>
                </a:extLst>
              </p:cNvPr>
              <p:cNvSpPr/>
              <p:nvPr/>
            </p:nvSpPr>
            <p:spPr>
              <a:xfrm rot="941097">
                <a:off x="9249672" y="2060736"/>
                <a:ext cx="639993" cy="408103"/>
              </a:xfrm>
              <a:prstGeom prst="ellipse">
                <a:avLst/>
              </a:prstGeom>
              <a:gradFill flip="none" rotWithShape="1">
                <a:gsLst>
                  <a:gs pos="90000">
                    <a:srgbClr val="E4E4E4">
                      <a:alpha val="0"/>
                    </a:srgbClr>
                  </a:gs>
                  <a:gs pos="30000">
                    <a:schemeClr val="tx1"/>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32" name="Freeform: Shape 31">
                <a:extLst>
                  <a:ext uri="{FF2B5EF4-FFF2-40B4-BE49-F238E27FC236}">
                    <a16:creationId xmlns:a16="http://schemas.microsoft.com/office/drawing/2014/main" id="{2855C15E-68C8-4A90-921B-5E180F9357AB}"/>
                  </a:ext>
                </a:extLst>
              </p:cNvPr>
              <p:cNvSpPr/>
              <p:nvPr/>
            </p:nvSpPr>
            <p:spPr>
              <a:xfrm>
                <a:off x="8016489" y="1958552"/>
                <a:ext cx="1705898" cy="3573194"/>
              </a:xfrm>
              <a:custGeom>
                <a:avLst/>
                <a:gdLst>
                  <a:gd name="connsiteX0" fmla="*/ 281354 w 2224051"/>
                  <a:gd name="connsiteY0" fmla="*/ 0 h 3573194"/>
                  <a:gd name="connsiteX1" fmla="*/ 2224051 w 2224051"/>
                  <a:gd name="connsiteY1" fmla="*/ 0 h 3573194"/>
                  <a:gd name="connsiteX2" fmla="*/ 2202966 w 2224051"/>
                  <a:gd name="connsiteY2" fmla="*/ 2126 h 3573194"/>
                  <a:gd name="connsiteX3" fmla="*/ 1981201 w 2224051"/>
                  <a:gd name="connsiteY3" fmla="*/ 274221 h 3573194"/>
                  <a:gd name="connsiteX4" fmla="*/ 1981201 w 2224051"/>
                  <a:gd name="connsiteY4" fmla="*/ 3573194 h 3573194"/>
                  <a:gd name="connsiteX5" fmla="*/ 1953202 w 2224051"/>
                  <a:gd name="connsiteY5" fmla="*/ 3573194 h 3573194"/>
                  <a:gd name="connsiteX6" fmla="*/ 976601 w 2224051"/>
                  <a:gd name="connsiteY6" fmla="*/ 3133952 h 3573194"/>
                  <a:gd name="connsiteX7" fmla="*/ 0 w 2224051"/>
                  <a:gd name="connsiteY7" fmla="*/ 3573194 h 3573194"/>
                  <a:gd name="connsiteX8" fmla="*/ 0 w 2224051"/>
                  <a:gd name="connsiteY8" fmla="*/ 281354 h 3573194"/>
                  <a:gd name="connsiteX9" fmla="*/ 281354 w 2224051"/>
                  <a:gd name="connsiteY9" fmla="*/ 0 h 357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4051" h="3573194">
                    <a:moveTo>
                      <a:pt x="281354" y="0"/>
                    </a:moveTo>
                    <a:lnTo>
                      <a:pt x="2224051" y="0"/>
                    </a:lnTo>
                    <a:lnTo>
                      <a:pt x="2202966" y="2126"/>
                    </a:lnTo>
                    <a:cubicBezTo>
                      <a:pt x="2076405" y="28024"/>
                      <a:pt x="1981201" y="140005"/>
                      <a:pt x="1981201" y="274221"/>
                    </a:cubicBezTo>
                    <a:lnTo>
                      <a:pt x="1981201" y="3573194"/>
                    </a:lnTo>
                    <a:lnTo>
                      <a:pt x="1953202" y="3573194"/>
                    </a:lnTo>
                    <a:lnTo>
                      <a:pt x="976601" y="3133952"/>
                    </a:lnTo>
                    <a:lnTo>
                      <a:pt x="0" y="3573194"/>
                    </a:lnTo>
                    <a:lnTo>
                      <a:pt x="0" y="281354"/>
                    </a:lnTo>
                    <a:cubicBezTo>
                      <a:pt x="0" y="125966"/>
                      <a:pt x="125966" y="0"/>
                      <a:pt x="281354" y="0"/>
                    </a:cubicBezTo>
                    <a:close/>
                  </a:path>
                </a:pathLst>
              </a:custGeom>
              <a:gradFill>
                <a:gsLst>
                  <a:gs pos="3000">
                    <a:srgbClr val="FF0066"/>
                  </a:gs>
                  <a:gs pos="0">
                    <a:srgbClr val="CC0066"/>
                  </a:gs>
                  <a:gs pos="100000">
                    <a:srgbClr val="FF66C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33" name="TextBox 32">
                <a:extLst>
                  <a:ext uri="{FF2B5EF4-FFF2-40B4-BE49-F238E27FC236}">
                    <a16:creationId xmlns:a16="http://schemas.microsoft.com/office/drawing/2014/main" id="{2BC65D65-E6C3-4D61-A4F2-1800BDE58342}"/>
                  </a:ext>
                </a:extLst>
              </p:cNvPr>
              <p:cNvSpPr txBox="1"/>
              <p:nvPr/>
            </p:nvSpPr>
            <p:spPr>
              <a:xfrm>
                <a:off x="8145849" y="3382775"/>
                <a:ext cx="1308295" cy="723275"/>
              </a:xfrm>
              <a:prstGeom prst="rect">
                <a:avLst/>
              </a:prstGeom>
              <a:noFill/>
            </p:spPr>
            <p:txBody>
              <a:bodyPr wrap="square" rtlCol="0">
                <a:spAutoFit/>
              </a:bodyPr>
              <a:lstStyle/>
              <a:p>
                <a:pPr algn="ctr" defTabSz="1097280"/>
                <a:r>
                  <a:rPr lang="en-IN" sz="1260" b="1" dirty="0">
                    <a:solidFill>
                      <a:prstClr val="white"/>
                    </a:solidFill>
                    <a:latin typeface="Lato" panose="020F0502020204030203" pitchFamily="34" charset="0"/>
                    <a:ea typeface="Lato" panose="020F0502020204030203" pitchFamily="34" charset="0"/>
                    <a:cs typeface="Lato" panose="020F0502020204030203" pitchFamily="34" charset="0"/>
                  </a:rPr>
                  <a:t>Visualized the distribution of years built using a histogram with a KDE curve.</a:t>
                </a:r>
              </a:p>
            </p:txBody>
          </p:sp>
          <p:pic>
            <p:nvPicPr>
              <p:cNvPr id="34" name="Graphic 33" descr="Trophy">
                <a:extLst>
                  <a:ext uri="{FF2B5EF4-FFF2-40B4-BE49-F238E27FC236}">
                    <a16:creationId xmlns:a16="http://schemas.microsoft.com/office/drawing/2014/main" id="{671A5AEA-463E-402F-9F05-8EE45B5148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477325" y="4381878"/>
                <a:ext cx="616634" cy="616634"/>
              </a:xfrm>
              <a:prstGeom prst="rect">
                <a:avLst/>
              </a:prstGeom>
            </p:spPr>
          </p:pic>
          <p:sp>
            <p:nvSpPr>
              <p:cNvPr id="35" name="TextBox 34">
                <a:extLst>
                  <a:ext uri="{FF2B5EF4-FFF2-40B4-BE49-F238E27FC236}">
                    <a16:creationId xmlns:a16="http://schemas.microsoft.com/office/drawing/2014/main" id="{E919C6B2-05C4-480D-B99A-6A53528B80CC}"/>
                  </a:ext>
                </a:extLst>
              </p:cNvPr>
              <p:cNvSpPr txBox="1"/>
              <p:nvPr/>
            </p:nvSpPr>
            <p:spPr>
              <a:xfrm>
                <a:off x="8066814" y="2297739"/>
                <a:ext cx="1437656" cy="907941"/>
              </a:xfrm>
              <a:prstGeom prst="rect">
                <a:avLst/>
              </a:prstGeom>
              <a:noFill/>
            </p:spPr>
            <p:txBody>
              <a:bodyPr wrap="square" rtlCol="0">
                <a:spAutoFit/>
              </a:bodyPr>
              <a:lstStyle/>
              <a:p>
                <a:pPr algn="ctr" defTabSz="1097280"/>
                <a:r>
                  <a:rPr lang="en-US" sz="2160" b="1" dirty="0">
                    <a:solidFill>
                      <a:prstClr val="white"/>
                    </a:solidFill>
                    <a:latin typeface="Century Gothic" panose="020B0502020202020204" pitchFamily="34" charset="0"/>
                  </a:rPr>
                  <a:t>Distribution of Year Built</a:t>
                </a:r>
              </a:p>
              <a:p>
                <a:pPr algn="ctr" defTabSz="1097280"/>
                <a:r>
                  <a:rPr lang="en-US" sz="2160" b="1" dirty="0">
                    <a:solidFill>
                      <a:prstClr val="white"/>
                    </a:solidFill>
                    <a:latin typeface="Century Gothic" panose="020B0502020202020204" pitchFamily="34" charset="0"/>
                  </a:rPr>
                  <a:t>04</a:t>
                </a:r>
              </a:p>
            </p:txBody>
          </p:sp>
        </p:grpSp>
      </p:grpSp>
      <p:sp>
        <p:nvSpPr>
          <p:cNvPr id="36" name="Oval 35">
            <a:extLst>
              <a:ext uri="{FF2B5EF4-FFF2-40B4-BE49-F238E27FC236}">
                <a16:creationId xmlns:a16="http://schemas.microsoft.com/office/drawing/2014/main" id="{0EBD4BD9-930A-44C8-B37F-43E5A3B3276E}"/>
              </a:ext>
            </a:extLst>
          </p:cNvPr>
          <p:cNvSpPr/>
          <p:nvPr/>
        </p:nvSpPr>
        <p:spPr>
          <a:xfrm>
            <a:off x="1853878" y="7381574"/>
            <a:ext cx="2546900" cy="507221"/>
          </a:xfrm>
          <a:prstGeom prst="ellipse">
            <a:avLst/>
          </a:prstGeom>
          <a:gradFill flip="none" rotWithShape="1">
            <a:gsLst>
              <a:gs pos="100000">
                <a:srgbClr val="E4E4E4">
                  <a:alpha val="0"/>
                </a:srgbClr>
              </a:gs>
              <a:gs pos="8000">
                <a:schemeClr val="tx1">
                  <a:alpha val="34000"/>
                </a:schemeClr>
              </a:gs>
            </a:gsLst>
            <a:path path="circle">
              <a:fillToRect l="50000" t="50000" r="50000" b="50000"/>
            </a:path>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37" name="Oval 36">
            <a:extLst>
              <a:ext uri="{FF2B5EF4-FFF2-40B4-BE49-F238E27FC236}">
                <a16:creationId xmlns:a16="http://schemas.microsoft.com/office/drawing/2014/main" id="{72B45074-219E-4923-8057-08CC80860AE8}"/>
              </a:ext>
            </a:extLst>
          </p:cNvPr>
          <p:cNvSpPr/>
          <p:nvPr/>
        </p:nvSpPr>
        <p:spPr>
          <a:xfrm>
            <a:off x="4457086" y="7412126"/>
            <a:ext cx="2546900" cy="507221"/>
          </a:xfrm>
          <a:prstGeom prst="ellipse">
            <a:avLst/>
          </a:prstGeom>
          <a:gradFill flip="none" rotWithShape="1">
            <a:gsLst>
              <a:gs pos="100000">
                <a:srgbClr val="E4E4E4">
                  <a:alpha val="0"/>
                </a:srgbClr>
              </a:gs>
              <a:gs pos="8000">
                <a:schemeClr val="tx1">
                  <a:alpha val="34000"/>
                </a:schemeClr>
              </a:gs>
            </a:gsLst>
            <a:path path="circle">
              <a:fillToRect l="50000" t="50000" r="50000" b="50000"/>
            </a:path>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38" name="Oval 37">
            <a:extLst>
              <a:ext uri="{FF2B5EF4-FFF2-40B4-BE49-F238E27FC236}">
                <a16:creationId xmlns:a16="http://schemas.microsoft.com/office/drawing/2014/main" id="{CD2A67FF-C959-4DDD-9D68-68746D2A9502}"/>
              </a:ext>
            </a:extLst>
          </p:cNvPr>
          <p:cNvSpPr/>
          <p:nvPr/>
        </p:nvSpPr>
        <p:spPr>
          <a:xfrm>
            <a:off x="6827059" y="7438682"/>
            <a:ext cx="2546900" cy="507221"/>
          </a:xfrm>
          <a:prstGeom prst="ellipse">
            <a:avLst/>
          </a:prstGeom>
          <a:gradFill flip="none" rotWithShape="1">
            <a:gsLst>
              <a:gs pos="100000">
                <a:srgbClr val="E4E4E4">
                  <a:alpha val="0"/>
                </a:srgbClr>
              </a:gs>
              <a:gs pos="8000">
                <a:schemeClr val="tx1">
                  <a:alpha val="34000"/>
                </a:schemeClr>
              </a:gs>
            </a:gsLst>
            <a:path path="circle">
              <a:fillToRect l="50000" t="50000" r="50000" b="50000"/>
            </a:path>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39" name="Oval 38">
            <a:extLst>
              <a:ext uri="{FF2B5EF4-FFF2-40B4-BE49-F238E27FC236}">
                <a16:creationId xmlns:a16="http://schemas.microsoft.com/office/drawing/2014/main" id="{C2943957-B52C-4B4C-B627-C699991C2F6C}"/>
              </a:ext>
            </a:extLst>
          </p:cNvPr>
          <p:cNvSpPr/>
          <p:nvPr/>
        </p:nvSpPr>
        <p:spPr>
          <a:xfrm>
            <a:off x="9397038" y="7442784"/>
            <a:ext cx="2546900" cy="507221"/>
          </a:xfrm>
          <a:prstGeom prst="ellipse">
            <a:avLst/>
          </a:prstGeom>
          <a:gradFill flip="none" rotWithShape="1">
            <a:gsLst>
              <a:gs pos="100000">
                <a:srgbClr val="E4E4E4">
                  <a:alpha val="0"/>
                </a:srgbClr>
              </a:gs>
              <a:gs pos="8000">
                <a:schemeClr val="tx1">
                  <a:alpha val="34000"/>
                </a:schemeClr>
              </a:gs>
            </a:gsLst>
            <a:path path="circle">
              <a:fillToRect l="50000" t="50000" r="50000" b="50000"/>
            </a:path>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44" name="TextBox 43">
            <a:extLst>
              <a:ext uri="{FF2B5EF4-FFF2-40B4-BE49-F238E27FC236}">
                <a16:creationId xmlns:a16="http://schemas.microsoft.com/office/drawing/2014/main" id="{4D57B2A6-31E9-4356-B53F-DCB4FE3EDBE1}"/>
              </a:ext>
            </a:extLst>
          </p:cNvPr>
          <p:cNvSpPr txBox="1"/>
          <p:nvPr/>
        </p:nvSpPr>
        <p:spPr>
          <a:xfrm>
            <a:off x="1790904" y="88264"/>
            <a:ext cx="10857218" cy="1323439"/>
          </a:xfrm>
          <a:prstGeom prst="rect">
            <a:avLst/>
          </a:prstGeom>
          <a:noFill/>
        </p:spPr>
        <p:txBody>
          <a:bodyPr wrap="square" rtlCol="0">
            <a:spAutoFit/>
          </a:bodyPr>
          <a:lstStyle/>
          <a:p>
            <a:pPr algn="l"/>
            <a:r>
              <a:rPr lang="en-IN" sz="8000" b="1" i="0" dirty="0">
                <a:solidFill>
                  <a:srgbClr val="002060"/>
                </a:solidFill>
                <a:effectLst/>
                <a:latin typeface="Russo One" panose="02000503050000020004" pitchFamily="2" charset="0"/>
              </a:rPr>
              <a:t>Univariate Analysis</a:t>
            </a:r>
          </a:p>
        </p:txBody>
      </p:sp>
    </p:spTree>
    <p:extLst>
      <p:ext uri="{BB962C8B-B14F-4D97-AF65-F5344CB8AC3E}">
        <p14:creationId xmlns:p14="http://schemas.microsoft.com/office/powerpoint/2010/main" val="30571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strVal val="#ppt_h"/>
                                          </p:val>
                                        </p:tav>
                                        <p:tav tm="100000">
                                          <p:val>
                                            <p:strVal val="#ppt_h"/>
                                          </p:val>
                                        </p:tav>
                                      </p:tavLst>
                                    </p:anim>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7" presetClass="entr" presetSubtype="4" fill="hold" nodeType="click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p:cTn id="18" dur="500" fill="hold"/>
                                        <p:tgtEl>
                                          <p:spTgt spid="46"/>
                                        </p:tgtEl>
                                        <p:attrNameLst>
                                          <p:attrName>ppt_x</p:attrName>
                                        </p:attrNameLst>
                                      </p:cBhvr>
                                      <p:tavLst>
                                        <p:tav tm="0">
                                          <p:val>
                                            <p:strVal val="#ppt_x"/>
                                          </p:val>
                                        </p:tav>
                                        <p:tav tm="100000">
                                          <p:val>
                                            <p:strVal val="#ppt_x"/>
                                          </p:val>
                                        </p:tav>
                                      </p:tavLst>
                                    </p:anim>
                                    <p:anim calcmode="lin" valueType="num">
                                      <p:cBhvr>
                                        <p:cTn id="19" dur="500" fill="hold"/>
                                        <p:tgtEl>
                                          <p:spTgt spid="46"/>
                                        </p:tgtEl>
                                        <p:attrNameLst>
                                          <p:attrName>ppt_y</p:attrName>
                                        </p:attrNameLst>
                                      </p:cBhvr>
                                      <p:tavLst>
                                        <p:tav tm="0">
                                          <p:val>
                                            <p:strVal val="#ppt_y+#ppt_h/2"/>
                                          </p:val>
                                        </p:tav>
                                        <p:tav tm="100000">
                                          <p:val>
                                            <p:strVal val="#ppt_y"/>
                                          </p:val>
                                        </p:tav>
                                      </p:tavLst>
                                    </p:anim>
                                    <p:anim calcmode="lin" valueType="num">
                                      <p:cBhvr>
                                        <p:cTn id="20" dur="500" fill="hold"/>
                                        <p:tgtEl>
                                          <p:spTgt spid="46"/>
                                        </p:tgtEl>
                                        <p:attrNameLst>
                                          <p:attrName>ppt_w</p:attrName>
                                        </p:attrNameLst>
                                      </p:cBhvr>
                                      <p:tavLst>
                                        <p:tav tm="0">
                                          <p:val>
                                            <p:strVal val="#ppt_w"/>
                                          </p:val>
                                        </p:tav>
                                        <p:tav tm="100000">
                                          <p:val>
                                            <p:strVal val="#ppt_w"/>
                                          </p:val>
                                        </p:tav>
                                      </p:tavLst>
                                    </p:anim>
                                    <p:anim calcmode="lin" valueType="num">
                                      <p:cBhvr>
                                        <p:cTn id="21" dur="500" fill="hold"/>
                                        <p:tgtEl>
                                          <p:spTgt spid="46"/>
                                        </p:tgtEl>
                                        <p:attrNameLst>
                                          <p:attrName>ppt_h</p:attrName>
                                        </p:attrNameLst>
                                      </p:cBhvr>
                                      <p:tavLst>
                                        <p:tav tm="0">
                                          <p:val>
                                            <p:fltVal val="0"/>
                                          </p:val>
                                        </p:tav>
                                        <p:tav tm="100000">
                                          <p:val>
                                            <p:strVal val="#ppt_h"/>
                                          </p:val>
                                        </p:tav>
                                      </p:tavLst>
                                    </p:anim>
                                  </p:childTnLst>
                                </p:cTn>
                              </p:par>
                            </p:childTnLst>
                          </p:cTn>
                        </p:par>
                        <p:par>
                          <p:cTn id="22" fill="hold">
                            <p:stCondLst>
                              <p:cond delay="500"/>
                            </p:stCondLst>
                            <p:childTnLst>
                              <p:par>
                                <p:cTn id="23" presetID="17" presetClass="entr" presetSubtype="1"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ppt_x</p:attrName>
                                        </p:attrNameLst>
                                      </p:cBhvr>
                                      <p:tavLst>
                                        <p:tav tm="0">
                                          <p:val>
                                            <p:strVal val="#ppt_x"/>
                                          </p:val>
                                        </p:tav>
                                        <p:tav tm="100000">
                                          <p:val>
                                            <p:strVal val="#ppt_x"/>
                                          </p:val>
                                        </p:tav>
                                      </p:tavLst>
                                    </p:anim>
                                    <p:anim calcmode="lin" valueType="num">
                                      <p:cBhvr>
                                        <p:cTn id="26" dur="500" fill="hold"/>
                                        <p:tgtEl>
                                          <p:spTgt spid="13"/>
                                        </p:tgtEl>
                                        <p:attrNameLst>
                                          <p:attrName>ppt_y</p:attrName>
                                        </p:attrNameLst>
                                      </p:cBhvr>
                                      <p:tavLst>
                                        <p:tav tm="0">
                                          <p:val>
                                            <p:strVal val="#ppt_y-#ppt_h/2"/>
                                          </p:val>
                                        </p:tav>
                                        <p:tav tm="100000">
                                          <p:val>
                                            <p:strVal val="#ppt_y"/>
                                          </p:val>
                                        </p:tav>
                                      </p:tavLst>
                                    </p:anim>
                                    <p:anim calcmode="lin" valueType="num">
                                      <p:cBhvr>
                                        <p:cTn id="27" dur="500" fill="hold"/>
                                        <p:tgtEl>
                                          <p:spTgt spid="13"/>
                                        </p:tgtEl>
                                        <p:attrNameLst>
                                          <p:attrName>ppt_w</p:attrName>
                                        </p:attrNameLst>
                                      </p:cBhvr>
                                      <p:tavLst>
                                        <p:tav tm="0">
                                          <p:val>
                                            <p:strVal val="#ppt_w"/>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36" grpId="0" animBg="1"/>
      <p:bldP spid="37" grpId="0" animBg="1"/>
      <p:bldP spid="38" grpId="0" animBg="1"/>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1A83ECA4-0C5E-0DD0-1E76-846A7E623E1F}"/>
              </a:ext>
            </a:extLst>
          </p:cNvPr>
          <p:cNvSpPr/>
          <p:nvPr/>
        </p:nvSpPr>
        <p:spPr>
          <a:xfrm>
            <a:off x="0" y="0"/>
            <a:ext cx="7132320" cy="822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Picture 32">
            <a:extLst>
              <a:ext uri="{FF2B5EF4-FFF2-40B4-BE49-F238E27FC236}">
                <a16:creationId xmlns:a16="http://schemas.microsoft.com/office/drawing/2014/main" id="{A75A0FF8-2EE0-FE3F-C643-AF31F38C48C3}"/>
              </a:ext>
            </a:extLst>
          </p:cNvPr>
          <p:cNvPicPr>
            <a:picLocks noChangeAspect="1"/>
          </p:cNvPicPr>
          <p:nvPr/>
        </p:nvPicPr>
        <p:blipFill>
          <a:blip r:embed="rId3"/>
          <a:stretch>
            <a:fillRect/>
          </a:stretch>
        </p:blipFill>
        <p:spPr>
          <a:xfrm>
            <a:off x="79889" y="731519"/>
            <a:ext cx="6966369" cy="6734287"/>
          </a:xfrm>
          <a:prstGeom prst="roundRect">
            <a:avLst>
              <a:gd name="adj" fmla="val 1971"/>
            </a:avLst>
          </a:prstGeom>
        </p:spPr>
      </p:pic>
      <p:pic>
        <p:nvPicPr>
          <p:cNvPr id="35" name="Picture 34">
            <a:extLst>
              <a:ext uri="{FF2B5EF4-FFF2-40B4-BE49-F238E27FC236}">
                <a16:creationId xmlns:a16="http://schemas.microsoft.com/office/drawing/2014/main" id="{568EE6DB-BDCC-8736-E8F7-2C942CA8B3B1}"/>
              </a:ext>
            </a:extLst>
          </p:cNvPr>
          <p:cNvPicPr>
            <a:picLocks noChangeAspect="1"/>
          </p:cNvPicPr>
          <p:nvPr/>
        </p:nvPicPr>
        <p:blipFill>
          <a:blip r:embed="rId4"/>
          <a:stretch>
            <a:fillRect/>
          </a:stretch>
        </p:blipFill>
        <p:spPr>
          <a:xfrm>
            <a:off x="7211856" y="1925620"/>
            <a:ext cx="7246422" cy="3334869"/>
          </a:xfrm>
          <a:prstGeom prst="roundRect">
            <a:avLst>
              <a:gd name="adj" fmla="val 6335"/>
            </a:avLst>
          </a:prstGeom>
        </p:spPr>
      </p:pic>
      <p:pic>
        <p:nvPicPr>
          <p:cNvPr id="38" name="Picture 37">
            <a:extLst>
              <a:ext uri="{FF2B5EF4-FFF2-40B4-BE49-F238E27FC236}">
                <a16:creationId xmlns:a16="http://schemas.microsoft.com/office/drawing/2014/main" id="{9E31D032-DF86-7BA0-767F-594C77FB054D}"/>
              </a:ext>
            </a:extLst>
          </p:cNvPr>
          <p:cNvPicPr>
            <a:picLocks noChangeAspect="1"/>
          </p:cNvPicPr>
          <p:nvPr/>
        </p:nvPicPr>
        <p:blipFill>
          <a:blip r:embed="rId5"/>
          <a:stretch>
            <a:fillRect/>
          </a:stretch>
        </p:blipFill>
        <p:spPr>
          <a:xfrm>
            <a:off x="7211856" y="5597931"/>
            <a:ext cx="7246422" cy="1015919"/>
          </a:xfrm>
          <a:prstGeom prst="roundRect">
            <a:avLst>
              <a:gd name="adj" fmla="val 8346"/>
            </a:avLst>
          </a:prstGeom>
        </p:spPr>
      </p:pic>
      <p:sp>
        <p:nvSpPr>
          <p:cNvPr id="39" name="TextBox 38">
            <a:extLst>
              <a:ext uri="{FF2B5EF4-FFF2-40B4-BE49-F238E27FC236}">
                <a16:creationId xmlns:a16="http://schemas.microsoft.com/office/drawing/2014/main" id="{B43AE3DD-4D41-7B73-3013-F493201CCB0A}"/>
              </a:ext>
            </a:extLst>
          </p:cNvPr>
          <p:cNvSpPr txBox="1"/>
          <p:nvPr/>
        </p:nvSpPr>
        <p:spPr>
          <a:xfrm>
            <a:off x="7498082" y="798378"/>
            <a:ext cx="6712769" cy="769441"/>
          </a:xfrm>
          <a:prstGeom prst="rect">
            <a:avLst/>
          </a:prstGeom>
          <a:noFill/>
        </p:spPr>
        <p:txBody>
          <a:bodyPr wrap="square" rtlCol="0">
            <a:spAutoFit/>
          </a:bodyPr>
          <a:lstStyle/>
          <a:p>
            <a:pPr algn="ctr"/>
            <a:r>
              <a:rPr lang="en-IN" sz="4400" b="1" i="0" dirty="0">
                <a:solidFill>
                  <a:srgbClr val="002060"/>
                </a:solidFill>
                <a:effectLst/>
                <a:latin typeface="Russo One" panose="02000503050000020004" pitchFamily="2" charset="0"/>
              </a:rPr>
              <a:t>Multivariate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8D9EB5F-BAA0-707F-6CD4-BDAD94620792}"/>
              </a:ext>
            </a:extLst>
          </p:cNvPr>
          <p:cNvGrpSpPr/>
          <p:nvPr/>
        </p:nvGrpSpPr>
        <p:grpSpPr>
          <a:xfrm>
            <a:off x="1485210" y="1422972"/>
            <a:ext cx="11659980" cy="6216257"/>
            <a:chOff x="1237675" y="1176845"/>
            <a:chExt cx="9716650" cy="5180214"/>
          </a:xfrm>
        </p:grpSpPr>
        <p:grpSp>
          <p:nvGrpSpPr>
            <p:cNvPr id="19" name="Group 18">
              <a:extLst>
                <a:ext uri="{FF2B5EF4-FFF2-40B4-BE49-F238E27FC236}">
                  <a16:creationId xmlns:a16="http://schemas.microsoft.com/office/drawing/2014/main" id="{181732BC-94EF-20B7-12AF-341D566BA3BB}"/>
                </a:ext>
              </a:extLst>
            </p:cNvPr>
            <p:cNvGrpSpPr/>
            <p:nvPr/>
          </p:nvGrpSpPr>
          <p:grpSpPr>
            <a:xfrm>
              <a:off x="1237675" y="1176845"/>
              <a:ext cx="9716650" cy="5180214"/>
              <a:chOff x="1597895" y="1176845"/>
              <a:chExt cx="9716650" cy="5180214"/>
            </a:xfrm>
          </p:grpSpPr>
          <p:grpSp>
            <p:nvGrpSpPr>
              <p:cNvPr id="5" name="Group 4">
                <a:extLst>
                  <a:ext uri="{FF2B5EF4-FFF2-40B4-BE49-F238E27FC236}">
                    <a16:creationId xmlns:a16="http://schemas.microsoft.com/office/drawing/2014/main" id="{67224A7C-BC9E-17CF-714F-CE1BAD499D1F}"/>
                  </a:ext>
                </a:extLst>
              </p:cNvPr>
              <p:cNvGrpSpPr/>
              <p:nvPr/>
            </p:nvGrpSpPr>
            <p:grpSpPr>
              <a:xfrm>
                <a:off x="1597895" y="1301499"/>
                <a:ext cx="2458785" cy="2333719"/>
                <a:chOff x="1967346" y="1301499"/>
                <a:chExt cx="2458785" cy="2333719"/>
              </a:xfrm>
            </p:grpSpPr>
            <p:sp>
              <p:nvSpPr>
                <p:cNvPr id="30" name="Round Single Corner Rectangle 3">
                  <a:extLst>
                    <a:ext uri="{FF2B5EF4-FFF2-40B4-BE49-F238E27FC236}">
                      <a16:creationId xmlns:a16="http://schemas.microsoft.com/office/drawing/2014/main" id="{3651B11C-7C7A-46C0-A11D-0D12E71C8C5A}"/>
                    </a:ext>
                  </a:extLst>
                </p:cNvPr>
                <p:cNvSpPr/>
                <p:nvPr/>
              </p:nvSpPr>
              <p:spPr>
                <a:xfrm flipV="1">
                  <a:off x="1975856" y="1830167"/>
                  <a:ext cx="2450275" cy="1805051"/>
                </a:xfrm>
                <a:prstGeom prst="round1Rect">
                  <a:avLst>
                    <a:gd name="adj" fmla="val 19321"/>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a:p>
              </p:txBody>
            </p:sp>
            <p:sp>
              <p:nvSpPr>
                <p:cNvPr id="7" name="Freeform 6"/>
                <p:cNvSpPr/>
                <p:nvPr/>
              </p:nvSpPr>
              <p:spPr>
                <a:xfrm>
                  <a:off x="1967346" y="1301499"/>
                  <a:ext cx="904504" cy="452252"/>
                </a:xfrm>
                <a:custGeom>
                  <a:avLst/>
                  <a:gdLst>
                    <a:gd name="connsiteX0" fmla="*/ 611579 w 1223158"/>
                    <a:gd name="connsiteY0" fmla="*/ 0 h 611579"/>
                    <a:gd name="connsiteX1" fmla="*/ 1223158 w 1223158"/>
                    <a:gd name="connsiteY1" fmla="*/ 611579 h 611579"/>
                    <a:gd name="connsiteX2" fmla="*/ 0 w 1223158"/>
                    <a:gd name="connsiteY2" fmla="*/ 611579 h 611579"/>
                    <a:gd name="connsiteX3" fmla="*/ 611579 w 1223158"/>
                    <a:gd name="connsiteY3" fmla="*/ 0 h 611579"/>
                  </a:gdLst>
                  <a:ahLst/>
                  <a:cxnLst>
                    <a:cxn ang="0">
                      <a:pos x="connsiteX0" y="connsiteY0"/>
                    </a:cxn>
                    <a:cxn ang="0">
                      <a:pos x="connsiteX1" y="connsiteY1"/>
                    </a:cxn>
                    <a:cxn ang="0">
                      <a:pos x="connsiteX2" y="connsiteY2"/>
                    </a:cxn>
                    <a:cxn ang="0">
                      <a:pos x="connsiteX3" y="connsiteY3"/>
                    </a:cxn>
                  </a:cxnLst>
                  <a:rect l="l" t="t" r="r" b="b"/>
                  <a:pathLst>
                    <a:path w="1223158" h="611579">
                      <a:moveTo>
                        <a:pt x="611579" y="0"/>
                      </a:moveTo>
                      <a:cubicBezTo>
                        <a:pt x="949345" y="0"/>
                        <a:pt x="1223158" y="273813"/>
                        <a:pt x="1223158" y="611579"/>
                      </a:cubicBezTo>
                      <a:lnTo>
                        <a:pt x="0" y="611579"/>
                      </a:lnTo>
                      <a:cubicBezTo>
                        <a:pt x="0" y="273813"/>
                        <a:pt x="273813" y="0"/>
                        <a:pt x="611579" y="0"/>
                      </a:cubicBezTo>
                      <a:close/>
                    </a:path>
                  </a:pathLst>
                </a:custGeom>
                <a:solidFill>
                  <a:schemeClr val="accent1"/>
                </a:solidFill>
                <a:ln w="57150" cap="flat">
                  <a:noFill/>
                  <a:prstDash val="solid"/>
                  <a:miter/>
                </a:ln>
                <a:effectLst>
                  <a:outerShdw blurRad="50800" dist="38100" dir="18900000" algn="bl" rotWithShape="0">
                    <a:prstClr val="black">
                      <a:alpha val="9000"/>
                    </a:prstClr>
                  </a:outerShdw>
                </a:effectLst>
              </p:spPr>
              <p:txBody>
                <a:bodyPr rtlCol="0" anchor="ctr"/>
                <a:lstStyle/>
                <a:p>
                  <a:pPr algn="ctr"/>
                  <a:endParaRPr lang="en-IN" sz="2160" dirty="0"/>
                </a:p>
              </p:txBody>
            </p:sp>
            <p:sp>
              <p:nvSpPr>
                <p:cNvPr id="45" name="TextBox 44"/>
                <p:cNvSpPr txBox="1"/>
                <p:nvPr/>
              </p:nvSpPr>
              <p:spPr>
                <a:xfrm>
                  <a:off x="2396279" y="1321147"/>
                  <a:ext cx="46638" cy="430887"/>
                </a:xfrm>
                <a:prstGeom prst="rect">
                  <a:avLst/>
                </a:prstGeom>
                <a:noFill/>
                <a:ln>
                  <a:noFill/>
                </a:ln>
                <a:effectLst/>
              </p:spPr>
              <p:txBody>
                <a:bodyPr wrap="square" lIns="0" tIns="0" rIns="0" bIns="0" rtlCol="0">
                  <a:spAutoFit/>
                </a:bodyPr>
                <a:lstStyle/>
                <a:p>
                  <a:pPr algn="ctr"/>
                  <a:r>
                    <a:rPr lang="en-US" sz="3360" b="1" dirty="0">
                      <a:solidFill>
                        <a:schemeClr val="bg1"/>
                      </a:solidFill>
                      <a:latin typeface="Georgia Pro Cond" panose="02040506050405020303" pitchFamily="18" charset="0"/>
                      <a:ea typeface="Roboto" pitchFamily="2" charset="0"/>
                    </a:rPr>
                    <a:t>1</a:t>
                  </a:r>
                  <a:endParaRPr lang="en-IN" sz="3360" b="1" dirty="0">
                    <a:solidFill>
                      <a:schemeClr val="bg1"/>
                    </a:solidFill>
                    <a:latin typeface="Georgia Pro Cond" panose="02040506050405020303" pitchFamily="18" charset="0"/>
                    <a:ea typeface="Roboto" pitchFamily="2" charset="0"/>
                  </a:endParaRPr>
                </a:p>
              </p:txBody>
            </p:sp>
            <p:sp>
              <p:nvSpPr>
                <p:cNvPr id="12" name="TextBox 11">
                  <a:extLst>
                    <a:ext uri="{FF2B5EF4-FFF2-40B4-BE49-F238E27FC236}">
                      <a16:creationId xmlns:a16="http://schemas.microsoft.com/office/drawing/2014/main" id="{C6AD59D0-CB52-49A1-A808-8CD49395163A}"/>
                    </a:ext>
                  </a:extLst>
                </p:cNvPr>
                <p:cNvSpPr txBox="1"/>
                <p:nvPr/>
              </p:nvSpPr>
              <p:spPr>
                <a:xfrm>
                  <a:off x="2071787" y="2008442"/>
                  <a:ext cx="54" cy="276999"/>
                </a:xfrm>
                <a:prstGeom prst="rect">
                  <a:avLst/>
                </a:prstGeom>
                <a:noFill/>
              </p:spPr>
              <p:txBody>
                <a:bodyPr wrap="none" lIns="0" tIns="0" rIns="0" bIns="0" rtlCol="0">
                  <a:spAutoFit/>
                </a:bodyPr>
                <a:lstStyle/>
                <a:p>
                  <a:endParaRPr lang="en-IN" sz="2160" dirty="0">
                    <a:solidFill>
                      <a:schemeClr val="bg1"/>
                    </a:solidFill>
                    <a:latin typeface="Roboto Black" pitchFamily="2" charset="0"/>
                    <a:ea typeface="Roboto Black" pitchFamily="2" charset="0"/>
                  </a:endParaRPr>
                </a:p>
              </p:txBody>
            </p:sp>
            <p:sp>
              <p:nvSpPr>
                <p:cNvPr id="4" name="Round Single Corner Rectangle 3"/>
                <p:cNvSpPr/>
                <p:nvPr/>
              </p:nvSpPr>
              <p:spPr>
                <a:xfrm flipV="1">
                  <a:off x="1975856" y="1753751"/>
                  <a:ext cx="2450275" cy="1805051"/>
                </a:xfrm>
                <a:prstGeom prst="round1Rect">
                  <a:avLst>
                    <a:gd name="adj" fmla="val 19321"/>
                  </a:avLst>
                </a:prstGeom>
                <a:solidFill>
                  <a:schemeClr val="bg1"/>
                </a:solidFill>
                <a:ln w="57150" cap="flat">
                  <a:noFill/>
                  <a:prstDash val="solid"/>
                  <a:miter/>
                </a:ln>
                <a:effectLst>
                  <a:outerShdw blurRad="63500" sx="102000" sy="102000" algn="ctr" rotWithShape="0">
                    <a:prstClr val="black">
                      <a:alpha val="14000"/>
                    </a:prstClr>
                  </a:outerShdw>
                </a:effectLst>
              </p:spPr>
              <p:txBody>
                <a:bodyPr rtlCol="0" anchor="ctr"/>
                <a:lstStyle/>
                <a:p>
                  <a:pPr algn="ctr"/>
                  <a:endParaRPr lang="en-IN" sz="2160"/>
                </a:p>
              </p:txBody>
            </p:sp>
          </p:grpSp>
          <p:grpSp>
            <p:nvGrpSpPr>
              <p:cNvPr id="6" name="Group 5">
                <a:extLst>
                  <a:ext uri="{FF2B5EF4-FFF2-40B4-BE49-F238E27FC236}">
                    <a16:creationId xmlns:a16="http://schemas.microsoft.com/office/drawing/2014/main" id="{D22F98F5-F6FA-072B-BC35-6FE66D33EEB2}"/>
                  </a:ext>
                </a:extLst>
              </p:cNvPr>
              <p:cNvGrpSpPr/>
              <p:nvPr/>
            </p:nvGrpSpPr>
            <p:grpSpPr>
              <a:xfrm>
                <a:off x="4501412" y="1238084"/>
                <a:ext cx="2450275" cy="2349632"/>
                <a:chOff x="4870863" y="1238084"/>
                <a:chExt cx="2450275" cy="2349632"/>
              </a:xfrm>
            </p:grpSpPr>
            <p:sp>
              <p:nvSpPr>
                <p:cNvPr id="31" name="Round Single Corner Rectangle 9">
                  <a:extLst>
                    <a:ext uri="{FF2B5EF4-FFF2-40B4-BE49-F238E27FC236}">
                      <a16:creationId xmlns:a16="http://schemas.microsoft.com/office/drawing/2014/main" id="{46EB1B32-F4AA-4A68-88D4-0038CAD2AE67}"/>
                    </a:ext>
                  </a:extLst>
                </p:cNvPr>
                <p:cNvSpPr/>
                <p:nvPr/>
              </p:nvSpPr>
              <p:spPr>
                <a:xfrm flipV="1">
                  <a:off x="4870863" y="1782665"/>
                  <a:ext cx="2450275" cy="1805051"/>
                </a:xfrm>
                <a:prstGeom prst="round1Rect">
                  <a:avLst>
                    <a:gd name="adj" fmla="val 19321"/>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a:p>
              </p:txBody>
            </p:sp>
            <p:sp>
              <p:nvSpPr>
                <p:cNvPr id="11" name="Freeform 10"/>
                <p:cNvSpPr/>
                <p:nvPr/>
              </p:nvSpPr>
              <p:spPr>
                <a:xfrm>
                  <a:off x="4870863" y="1264603"/>
                  <a:ext cx="904504" cy="452252"/>
                </a:xfrm>
                <a:custGeom>
                  <a:avLst/>
                  <a:gdLst>
                    <a:gd name="connsiteX0" fmla="*/ 611579 w 1223158"/>
                    <a:gd name="connsiteY0" fmla="*/ 0 h 611579"/>
                    <a:gd name="connsiteX1" fmla="*/ 1223158 w 1223158"/>
                    <a:gd name="connsiteY1" fmla="*/ 611579 h 611579"/>
                    <a:gd name="connsiteX2" fmla="*/ 0 w 1223158"/>
                    <a:gd name="connsiteY2" fmla="*/ 611579 h 611579"/>
                    <a:gd name="connsiteX3" fmla="*/ 611579 w 1223158"/>
                    <a:gd name="connsiteY3" fmla="*/ 0 h 611579"/>
                  </a:gdLst>
                  <a:ahLst/>
                  <a:cxnLst>
                    <a:cxn ang="0">
                      <a:pos x="connsiteX0" y="connsiteY0"/>
                    </a:cxn>
                    <a:cxn ang="0">
                      <a:pos x="connsiteX1" y="connsiteY1"/>
                    </a:cxn>
                    <a:cxn ang="0">
                      <a:pos x="connsiteX2" y="connsiteY2"/>
                    </a:cxn>
                    <a:cxn ang="0">
                      <a:pos x="connsiteX3" y="connsiteY3"/>
                    </a:cxn>
                  </a:cxnLst>
                  <a:rect l="l" t="t" r="r" b="b"/>
                  <a:pathLst>
                    <a:path w="1223158" h="611579">
                      <a:moveTo>
                        <a:pt x="611579" y="0"/>
                      </a:moveTo>
                      <a:cubicBezTo>
                        <a:pt x="949345" y="0"/>
                        <a:pt x="1223158" y="273813"/>
                        <a:pt x="1223158" y="611579"/>
                      </a:cubicBezTo>
                      <a:lnTo>
                        <a:pt x="0" y="611579"/>
                      </a:lnTo>
                      <a:cubicBezTo>
                        <a:pt x="0" y="273813"/>
                        <a:pt x="273813" y="0"/>
                        <a:pt x="611579" y="0"/>
                      </a:cubicBezTo>
                      <a:close/>
                    </a:path>
                  </a:pathLst>
                </a:custGeom>
                <a:solidFill>
                  <a:schemeClr val="accent5"/>
                </a:solidFill>
                <a:ln w="57150" cap="flat">
                  <a:noFill/>
                  <a:prstDash val="solid"/>
                  <a:miter/>
                </a:ln>
                <a:effectLst>
                  <a:outerShdw blurRad="50800" dist="38100" dir="18900000" algn="bl" rotWithShape="0">
                    <a:prstClr val="black">
                      <a:alpha val="9000"/>
                    </a:prstClr>
                  </a:outerShdw>
                </a:effectLst>
              </p:spPr>
              <p:txBody>
                <a:bodyPr rtlCol="0" anchor="ctr"/>
                <a:lstStyle/>
                <a:p>
                  <a:pPr algn="ctr"/>
                  <a:endParaRPr lang="en-IN" sz="2160"/>
                </a:p>
              </p:txBody>
            </p:sp>
            <p:sp>
              <p:nvSpPr>
                <p:cNvPr id="46" name="TextBox 45"/>
                <p:cNvSpPr txBox="1"/>
                <p:nvPr/>
              </p:nvSpPr>
              <p:spPr>
                <a:xfrm>
                  <a:off x="5212771" y="1238084"/>
                  <a:ext cx="220688" cy="507832"/>
                </a:xfrm>
                <a:prstGeom prst="rect">
                  <a:avLst/>
                </a:prstGeom>
                <a:noFill/>
                <a:ln>
                  <a:noFill/>
                </a:ln>
                <a:effectLst/>
              </p:spPr>
              <p:txBody>
                <a:bodyPr wrap="square" rtlCol="0">
                  <a:spAutoFit/>
                </a:bodyPr>
                <a:lstStyle/>
                <a:p>
                  <a:pPr algn="ctr"/>
                  <a:r>
                    <a:rPr lang="en-US" sz="3360" b="1" dirty="0">
                      <a:solidFill>
                        <a:schemeClr val="bg1"/>
                      </a:solidFill>
                      <a:latin typeface="Georgia Pro Cond" panose="02040506050405020303" pitchFamily="18" charset="0"/>
                      <a:ea typeface="Roboto" pitchFamily="2" charset="0"/>
                    </a:rPr>
                    <a:t>2</a:t>
                  </a:r>
                  <a:endParaRPr lang="en-IN" sz="3360" b="1" dirty="0">
                    <a:solidFill>
                      <a:schemeClr val="bg1"/>
                    </a:solidFill>
                    <a:latin typeface="Georgia Pro Cond" panose="02040506050405020303" pitchFamily="18" charset="0"/>
                    <a:ea typeface="Roboto" pitchFamily="2" charset="0"/>
                  </a:endParaRPr>
                </a:p>
              </p:txBody>
            </p:sp>
            <p:sp>
              <p:nvSpPr>
                <p:cNvPr id="10" name="Round Single Corner Rectangle 9"/>
                <p:cNvSpPr/>
                <p:nvPr/>
              </p:nvSpPr>
              <p:spPr>
                <a:xfrm flipV="1">
                  <a:off x="4870863" y="1706249"/>
                  <a:ext cx="2450275" cy="1805051"/>
                </a:xfrm>
                <a:prstGeom prst="round1Rect">
                  <a:avLst>
                    <a:gd name="adj" fmla="val 19321"/>
                  </a:avLst>
                </a:prstGeom>
                <a:solidFill>
                  <a:schemeClr val="bg1"/>
                </a:solidFill>
                <a:ln w="57150" cap="flat">
                  <a:noFill/>
                  <a:prstDash val="solid"/>
                  <a:miter/>
                </a:ln>
                <a:effectLst>
                  <a:outerShdw blurRad="63500" sx="102000" sy="102000" algn="ctr" rotWithShape="0">
                    <a:prstClr val="black">
                      <a:alpha val="14000"/>
                    </a:prstClr>
                  </a:outerShdw>
                </a:effectLst>
              </p:spPr>
              <p:txBody>
                <a:bodyPr rtlCol="0" anchor="ctr"/>
                <a:lstStyle/>
                <a:p>
                  <a:pPr algn="ctr"/>
                  <a:endParaRPr lang="en-IN" sz="2160"/>
                </a:p>
              </p:txBody>
            </p:sp>
          </p:grpSp>
          <p:grpSp>
            <p:nvGrpSpPr>
              <p:cNvPr id="8" name="Group 7">
                <a:extLst>
                  <a:ext uri="{FF2B5EF4-FFF2-40B4-BE49-F238E27FC236}">
                    <a16:creationId xmlns:a16="http://schemas.microsoft.com/office/drawing/2014/main" id="{AC05210A-ED26-B455-6664-6CFC9391A839}"/>
                  </a:ext>
                </a:extLst>
              </p:cNvPr>
              <p:cNvGrpSpPr/>
              <p:nvPr/>
            </p:nvGrpSpPr>
            <p:grpSpPr>
              <a:xfrm>
                <a:off x="7404929" y="1176845"/>
                <a:ext cx="2450275" cy="2351494"/>
                <a:chOff x="7774380" y="1176845"/>
                <a:chExt cx="2450275" cy="2351494"/>
              </a:xfrm>
            </p:grpSpPr>
            <p:sp>
              <p:nvSpPr>
                <p:cNvPr id="32" name="Round Single Corner Rectangle 12">
                  <a:extLst>
                    <a:ext uri="{FF2B5EF4-FFF2-40B4-BE49-F238E27FC236}">
                      <a16:creationId xmlns:a16="http://schemas.microsoft.com/office/drawing/2014/main" id="{E0BF57B1-571A-4082-995F-5EABB69E4FD1}"/>
                    </a:ext>
                  </a:extLst>
                </p:cNvPr>
                <p:cNvSpPr/>
                <p:nvPr/>
              </p:nvSpPr>
              <p:spPr>
                <a:xfrm flipV="1">
                  <a:off x="7774380" y="1723288"/>
                  <a:ext cx="2450275" cy="1805051"/>
                </a:xfrm>
                <a:prstGeom prst="round1Rect">
                  <a:avLst>
                    <a:gd name="adj" fmla="val 19321"/>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a:p>
              </p:txBody>
            </p:sp>
            <p:sp>
              <p:nvSpPr>
                <p:cNvPr id="14" name="Freeform 13"/>
                <p:cNvSpPr/>
                <p:nvPr/>
              </p:nvSpPr>
              <p:spPr>
                <a:xfrm>
                  <a:off x="7774380" y="1203364"/>
                  <a:ext cx="904504" cy="452252"/>
                </a:xfrm>
                <a:custGeom>
                  <a:avLst/>
                  <a:gdLst>
                    <a:gd name="connsiteX0" fmla="*/ 611579 w 1223158"/>
                    <a:gd name="connsiteY0" fmla="*/ 0 h 611579"/>
                    <a:gd name="connsiteX1" fmla="*/ 1223158 w 1223158"/>
                    <a:gd name="connsiteY1" fmla="*/ 611579 h 611579"/>
                    <a:gd name="connsiteX2" fmla="*/ 0 w 1223158"/>
                    <a:gd name="connsiteY2" fmla="*/ 611579 h 611579"/>
                    <a:gd name="connsiteX3" fmla="*/ 611579 w 1223158"/>
                    <a:gd name="connsiteY3" fmla="*/ 0 h 611579"/>
                  </a:gdLst>
                  <a:ahLst/>
                  <a:cxnLst>
                    <a:cxn ang="0">
                      <a:pos x="connsiteX0" y="connsiteY0"/>
                    </a:cxn>
                    <a:cxn ang="0">
                      <a:pos x="connsiteX1" y="connsiteY1"/>
                    </a:cxn>
                    <a:cxn ang="0">
                      <a:pos x="connsiteX2" y="connsiteY2"/>
                    </a:cxn>
                    <a:cxn ang="0">
                      <a:pos x="connsiteX3" y="connsiteY3"/>
                    </a:cxn>
                  </a:cxnLst>
                  <a:rect l="l" t="t" r="r" b="b"/>
                  <a:pathLst>
                    <a:path w="1223158" h="611579">
                      <a:moveTo>
                        <a:pt x="611579" y="0"/>
                      </a:moveTo>
                      <a:cubicBezTo>
                        <a:pt x="949345" y="0"/>
                        <a:pt x="1223158" y="273813"/>
                        <a:pt x="1223158" y="611579"/>
                      </a:cubicBezTo>
                      <a:lnTo>
                        <a:pt x="0" y="611579"/>
                      </a:lnTo>
                      <a:cubicBezTo>
                        <a:pt x="0" y="273813"/>
                        <a:pt x="273813" y="0"/>
                        <a:pt x="611579" y="0"/>
                      </a:cubicBezTo>
                      <a:close/>
                    </a:path>
                  </a:pathLst>
                </a:custGeom>
                <a:solidFill>
                  <a:schemeClr val="accent2">
                    <a:lumMod val="75000"/>
                  </a:schemeClr>
                </a:solidFill>
                <a:ln w="57150" cap="flat">
                  <a:noFill/>
                  <a:prstDash val="solid"/>
                  <a:miter/>
                </a:ln>
                <a:effectLst>
                  <a:outerShdw blurRad="50800" dist="38100" dir="18900000" algn="bl" rotWithShape="0">
                    <a:prstClr val="black">
                      <a:alpha val="9000"/>
                    </a:prstClr>
                  </a:outerShdw>
                </a:effectLst>
              </p:spPr>
              <p:txBody>
                <a:bodyPr rtlCol="0" anchor="ctr"/>
                <a:lstStyle/>
                <a:p>
                  <a:pPr algn="ctr"/>
                  <a:endParaRPr lang="en-IN" sz="2160"/>
                </a:p>
              </p:txBody>
            </p:sp>
            <p:sp>
              <p:nvSpPr>
                <p:cNvPr id="49" name="TextBox 48"/>
                <p:cNvSpPr txBox="1"/>
                <p:nvPr/>
              </p:nvSpPr>
              <p:spPr>
                <a:xfrm>
                  <a:off x="8124167" y="1176845"/>
                  <a:ext cx="204930" cy="507832"/>
                </a:xfrm>
                <a:prstGeom prst="rect">
                  <a:avLst/>
                </a:prstGeom>
                <a:noFill/>
                <a:ln>
                  <a:noFill/>
                </a:ln>
                <a:effectLst/>
              </p:spPr>
              <p:txBody>
                <a:bodyPr wrap="square" rtlCol="0">
                  <a:spAutoFit/>
                </a:bodyPr>
                <a:lstStyle/>
                <a:p>
                  <a:pPr algn="ctr"/>
                  <a:r>
                    <a:rPr lang="en-US" sz="3360" b="1" dirty="0">
                      <a:solidFill>
                        <a:schemeClr val="bg1"/>
                      </a:solidFill>
                      <a:latin typeface="Georgia Pro Cond" panose="02040506050405020303" pitchFamily="18" charset="0"/>
                      <a:ea typeface="Roboto" pitchFamily="2" charset="0"/>
                    </a:rPr>
                    <a:t>3</a:t>
                  </a:r>
                  <a:endParaRPr lang="en-IN" sz="3360" b="1" dirty="0">
                    <a:solidFill>
                      <a:schemeClr val="bg1"/>
                    </a:solidFill>
                    <a:latin typeface="Georgia Pro Cond" panose="02040506050405020303" pitchFamily="18" charset="0"/>
                    <a:ea typeface="Roboto" pitchFamily="2" charset="0"/>
                  </a:endParaRPr>
                </a:p>
              </p:txBody>
            </p:sp>
            <p:sp>
              <p:nvSpPr>
                <p:cNvPr id="13" name="Round Single Corner Rectangle 12"/>
                <p:cNvSpPr/>
                <p:nvPr/>
              </p:nvSpPr>
              <p:spPr>
                <a:xfrm flipV="1">
                  <a:off x="7774380" y="1646872"/>
                  <a:ext cx="2450275" cy="1805051"/>
                </a:xfrm>
                <a:prstGeom prst="round1Rect">
                  <a:avLst>
                    <a:gd name="adj" fmla="val 19321"/>
                  </a:avLst>
                </a:prstGeom>
                <a:solidFill>
                  <a:schemeClr val="bg1"/>
                </a:solidFill>
                <a:ln w="57150" cap="flat">
                  <a:noFill/>
                  <a:prstDash val="solid"/>
                  <a:miter/>
                </a:ln>
                <a:effectLst>
                  <a:outerShdw blurRad="63500" sx="102000" sy="102000" algn="ctr" rotWithShape="0">
                    <a:prstClr val="black">
                      <a:alpha val="14000"/>
                    </a:prstClr>
                  </a:outerShdw>
                </a:effectLst>
              </p:spPr>
              <p:txBody>
                <a:bodyPr rtlCol="0" anchor="ctr"/>
                <a:lstStyle/>
                <a:p>
                  <a:pPr algn="ctr"/>
                  <a:endParaRPr lang="en-IN" sz="2160" dirty="0"/>
                </a:p>
              </p:txBody>
            </p:sp>
          </p:grpSp>
          <p:grpSp>
            <p:nvGrpSpPr>
              <p:cNvPr id="18" name="Group 17">
                <a:extLst>
                  <a:ext uri="{FF2B5EF4-FFF2-40B4-BE49-F238E27FC236}">
                    <a16:creationId xmlns:a16="http://schemas.microsoft.com/office/drawing/2014/main" id="{340BF0B3-0936-B0D2-EF1D-DEEC451F3D62}"/>
                  </a:ext>
                </a:extLst>
              </p:cNvPr>
              <p:cNvGrpSpPr/>
              <p:nvPr/>
            </p:nvGrpSpPr>
            <p:grpSpPr>
              <a:xfrm>
                <a:off x="3057236" y="3983875"/>
                <a:ext cx="2450275" cy="2373184"/>
                <a:chOff x="1967346" y="3983875"/>
                <a:chExt cx="2450275" cy="2373184"/>
              </a:xfrm>
            </p:grpSpPr>
            <p:sp>
              <p:nvSpPr>
                <p:cNvPr id="33" name="Round Single Corner Rectangle 15">
                  <a:extLst>
                    <a:ext uri="{FF2B5EF4-FFF2-40B4-BE49-F238E27FC236}">
                      <a16:creationId xmlns:a16="http://schemas.microsoft.com/office/drawing/2014/main" id="{07AB57AD-8DCD-4F45-930A-1985B6E34666}"/>
                    </a:ext>
                  </a:extLst>
                </p:cNvPr>
                <p:cNvSpPr/>
                <p:nvPr/>
              </p:nvSpPr>
              <p:spPr>
                <a:xfrm flipV="1">
                  <a:off x="1967346" y="4552008"/>
                  <a:ext cx="2450275" cy="1805051"/>
                </a:xfrm>
                <a:prstGeom prst="round1Rect">
                  <a:avLst>
                    <a:gd name="adj" fmla="val 19321"/>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a:p>
              </p:txBody>
            </p:sp>
            <p:sp>
              <p:nvSpPr>
                <p:cNvPr id="17" name="Freeform 16"/>
                <p:cNvSpPr/>
                <p:nvPr/>
              </p:nvSpPr>
              <p:spPr>
                <a:xfrm>
                  <a:off x="1967346" y="4019359"/>
                  <a:ext cx="904504" cy="452252"/>
                </a:xfrm>
                <a:custGeom>
                  <a:avLst/>
                  <a:gdLst>
                    <a:gd name="connsiteX0" fmla="*/ 611579 w 1223158"/>
                    <a:gd name="connsiteY0" fmla="*/ 0 h 611579"/>
                    <a:gd name="connsiteX1" fmla="*/ 1223158 w 1223158"/>
                    <a:gd name="connsiteY1" fmla="*/ 611579 h 611579"/>
                    <a:gd name="connsiteX2" fmla="*/ 0 w 1223158"/>
                    <a:gd name="connsiteY2" fmla="*/ 611579 h 611579"/>
                    <a:gd name="connsiteX3" fmla="*/ 611579 w 1223158"/>
                    <a:gd name="connsiteY3" fmla="*/ 0 h 611579"/>
                  </a:gdLst>
                  <a:ahLst/>
                  <a:cxnLst>
                    <a:cxn ang="0">
                      <a:pos x="connsiteX0" y="connsiteY0"/>
                    </a:cxn>
                    <a:cxn ang="0">
                      <a:pos x="connsiteX1" y="connsiteY1"/>
                    </a:cxn>
                    <a:cxn ang="0">
                      <a:pos x="connsiteX2" y="connsiteY2"/>
                    </a:cxn>
                    <a:cxn ang="0">
                      <a:pos x="connsiteX3" y="connsiteY3"/>
                    </a:cxn>
                  </a:cxnLst>
                  <a:rect l="l" t="t" r="r" b="b"/>
                  <a:pathLst>
                    <a:path w="1223158" h="611579">
                      <a:moveTo>
                        <a:pt x="611579" y="0"/>
                      </a:moveTo>
                      <a:cubicBezTo>
                        <a:pt x="949345" y="0"/>
                        <a:pt x="1223158" y="273813"/>
                        <a:pt x="1223158" y="611579"/>
                      </a:cubicBezTo>
                      <a:lnTo>
                        <a:pt x="0" y="611579"/>
                      </a:lnTo>
                      <a:cubicBezTo>
                        <a:pt x="0" y="273813"/>
                        <a:pt x="273813" y="0"/>
                        <a:pt x="611579" y="0"/>
                      </a:cubicBezTo>
                      <a:close/>
                    </a:path>
                  </a:pathLst>
                </a:custGeom>
                <a:solidFill>
                  <a:schemeClr val="accent3"/>
                </a:solidFill>
                <a:ln w="57150" cap="flat">
                  <a:noFill/>
                  <a:prstDash val="solid"/>
                  <a:miter/>
                </a:ln>
                <a:effectLst>
                  <a:outerShdw blurRad="50800" dist="38100" dir="18900000" algn="bl" rotWithShape="0">
                    <a:prstClr val="black">
                      <a:alpha val="9000"/>
                    </a:prstClr>
                  </a:outerShdw>
                </a:effectLst>
              </p:spPr>
              <p:txBody>
                <a:bodyPr rtlCol="0" anchor="ctr"/>
                <a:lstStyle/>
                <a:p>
                  <a:pPr algn="ctr"/>
                  <a:endParaRPr lang="en-IN" sz="2160"/>
                </a:p>
              </p:txBody>
            </p:sp>
            <p:sp>
              <p:nvSpPr>
                <p:cNvPr id="54" name="TextBox 53"/>
                <p:cNvSpPr txBox="1"/>
                <p:nvPr/>
              </p:nvSpPr>
              <p:spPr>
                <a:xfrm>
                  <a:off x="2316073" y="3983875"/>
                  <a:ext cx="207051" cy="507832"/>
                </a:xfrm>
                <a:prstGeom prst="rect">
                  <a:avLst/>
                </a:prstGeom>
                <a:noFill/>
                <a:ln>
                  <a:noFill/>
                </a:ln>
                <a:effectLst/>
              </p:spPr>
              <p:txBody>
                <a:bodyPr wrap="square" rtlCol="0">
                  <a:spAutoFit/>
                </a:bodyPr>
                <a:lstStyle/>
                <a:p>
                  <a:pPr algn="ctr"/>
                  <a:r>
                    <a:rPr lang="en-US" sz="3360" b="1" dirty="0">
                      <a:solidFill>
                        <a:schemeClr val="bg1"/>
                      </a:solidFill>
                      <a:latin typeface="Georgia Pro Cond" panose="02040506050405020303" pitchFamily="18" charset="0"/>
                      <a:ea typeface="Roboto" pitchFamily="2" charset="0"/>
                    </a:rPr>
                    <a:t>4</a:t>
                  </a:r>
                  <a:endParaRPr lang="en-IN" sz="3360" b="1" dirty="0">
                    <a:solidFill>
                      <a:schemeClr val="bg1"/>
                    </a:solidFill>
                    <a:latin typeface="Georgia Pro Cond" panose="02040506050405020303" pitchFamily="18" charset="0"/>
                    <a:ea typeface="Roboto" pitchFamily="2" charset="0"/>
                  </a:endParaRPr>
                </a:p>
              </p:txBody>
            </p:sp>
            <p:sp>
              <p:nvSpPr>
                <p:cNvPr id="16" name="Round Single Corner Rectangle 15"/>
                <p:cNvSpPr/>
                <p:nvPr/>
              </p:nvSpPr>
              <p:spPr>
                <a:xfrm flipV="1">
                  <a:off x="1967346" y="4475592"/>
                  <a:ext cx="2450275" cy="1805051"/>
                </a:xfrm>
                <a:prstGeom prst="round1Rect">
                  <a:avLst>
                    <a:gd name="adj" fmla="val 19321"/>
                  </a:avLst>
                </a:prstGeom>
                <a:solidFill>
                  <a:schemeClr val="bg1"/>
                </a:solidFill>
                <a:ln w="57150" cap="flat">
                  <a:noFill/>
                  <a:prstDash val="solid"/>
                  <a:miter/>
                </a:ln>
                <a:effectLst>
                  <a:outerShdw blurRad="63500" sx="102000" sy="102000" algn="ctr" rotWithShape="0">
                    <a:prstClr val="black">
                      <a:alpha val="14000"/>
                    </a:prstClr>
                  </a:outerShdw>
                </a:effectLst>
              </p:spPr>
              <p:txBody>
                <a:bodyPr rtlCol="0" anchor="ctr"/>
                <a:lstStyle/>
                <a:p>
                  <a:pPr algn="ctr"/>
                  <a:endParaRPr lang="en-IN" sz="2160"/>
                </a:p>
              </p:txBody>
            </p:sp>
          </p:grpSp>
          <p:grpSp>
            <p:nvGrpSpPr>
              <p:cNvPr id="15" name="Group 14">
                <a:extLst>
                  <a:ext uri="{FF2B5EF4-FFF2-40B4-BE49-F238E27FC236}">
                    <a16:creationId xmlns:a16="http://schemas.microsoft.com/office/drawing/2014/main" id="{7B1632A1-D992-0260-AD97-DB24DF53AAEC}"/>
                  </a:ext>
                </a:extLst>
              </p:cNvPr>
              <p:cNvGrpSpPr/>
              <p:nvPr/>
            </p:nvGrpSpPr>
            <p:grpSpPr>
              <a:xfrm>
                <a:off x="5958131" y="3983875"/>
                <a:ext cx="2450275" cy="2373184"/>
                <a:chOff x="4868241" y="3983875"/>
                <a:chExt cx="2450275" cy="2373184"/>
              </a:xfrm>
            </p:grpSpPr>
            <p:sp>
              <p:nvSpPr>
                <p:cNvPr id="26" name="Freeform 25"/>
                <p:cNvSpPr/>
                <p:nvPr/>
              </p:nvSpPr>
              <p:spPr>
                <a:xfrm>
                  <a:off x="4870863" y="4019359"/>
                  <a:ext cx="904504" cy="452252"/>
                </a:xfrm>
                <a:custGeom>
                  <a:avLst/>
                  <a:gdLst>
                    <a:gd name="connsiteX0" fmla="*/ 611579 w 1223158"/>
                    <a:gd name="connsiteY0" fmla="*/ 0 h 611579"/>
                    <a:gd name="connsiteX1" fmla="*/ 1223158 w 1223158"/>
                    <a:gd name="connsiteY1" fmla="*/ 611579 h 611579"/>
                    <a:gd name="connsiteX2" fmla="*/ 0 w 1223158"/>
                    <a:gd name="connsiteY2" fmla="*/ 611579 h 611579"/>
                    <a:gd name="connsiteX3" fmla="*/ 611579 w 1223158"/>
                    <a:gd name="connsiteY3" fmla="*/ 0 h 611579"/>
                  </a:gdLst>
                  <a:ahLst/>
                  <a:cxnLst>
                    <a:cxn ang="0">
                      <a:pos x="connsiteX0" y="connsiteY0"/>
                    </a:cxn>
                    <a:cxn ang="0">
                      <a:pos x="connsiteX1" y="connsiteY1"/>
                    </a:cxn>
                    <a:cxn ang="0">
                      <a:pos x="connsiteX2" y="connsiteY2"/>
                    </a:cxn>
                    <a:cxn ang="0">
                      <a:pos x="connsiteX3" y="connsiteY3"/>
                    </a:cxn>
                  </a:cxnLst>
                  <a:rect l="l" t="t" r="r" b="b"/>
                  <a:pathLst>
                    <a:path w="1223158" h="611579">
                      <a:moveTo>
                        <a:pt x="611579" y="0"/>
                      </a:moveTo>
                      <a:cubicBezTo>
                        <a:pt x="949345" y="0"/>
                        <a:pt x="1223158" y="273813"/>
                        <a:pt x="1223158" y="611579"/>
                      </a:cubicBezTo>
                      <a:lnTo>
                        <a:pt x="0" y="611579"/>
                      </a:lnTo>
                      <a:cubicBezTo>
                        <a:pt x="0" y="273813"/>
                        <a:pt x="273813" y="0"/>
                        <a:pt x="611579" y="0"/>
                      </a:cubicBezTo>
                      <a:close/>
                    </a:path>
                  </a:pathLst>
                </a:custGeom>
                <a:solidFill>
                  <a:schemeClr val="accent4"/>
                </a:solidFill>
                <a:ln w="57150" cap="flat">
                  <a:noFill/>
                  <a:prstDash val="solid"/>
                  <a:miter/>
                </a:ln>
                <a:effectLst>
                  <a:outerShdw blurRad="50800" dist="38100" dir="18900000" algn="bl" rotWithShape="0">
                    <a:prstClr val="black">
                      <a:alpha val="9000"/>
                    </a:prstClr>
                  </a:outerShdw>
                </a:effectLst>
              </p:spPr>
              <p:txBody>
                <a:bodyPr rtlCol="0" anchor="ctr"/>
                <a:lstStyle/>
                <a:p>
                  <a:pPr algn="ctr"/>
                  <a:endParaRPr lang="en-IN" sz="2160"/>
                </a:p>
              </p:txBody>
            </p:sp>
            <p:sp>
              <p:nvSpPr>
                <p:cNvPr id="51" name="TextBox 50"/>
                <p:cNvSpPr txBox="1"/>
                <p:nvPr/>
              </p:nvSpPr>
              <p:spPr>
                <a:xfrm>
                  <a:off x="5244247" y="3983875"/>
                  <a:ext cx="157736" cy="507832"/>
                </a:xfrm>
                <a:prstGeom prst="rect">
                  <a:avLst/>
                </a:prstGeom>
                <a:noFill/>
                <a:ln>
                  <a:noFill/>
                </a:ln>
                <a:effectLst/>
              </p:spPr>
              <p:txBody>
                <a:bodyPr wrap="square" rtlCol="0">
                  <a:spAutoFit/>
                </a:bodyPr>
                <a:lstStyle/>
                <a:p>
                  <a:pPr algn="ctr"/>
                  <a:r>
                    <a:rPr lang="en-US" sz="3360" b="1" dirty="0">
                      <a:solidFill>
                        <a:schemeClr val="bg1"/>
                      </a:solidFill>
                      <a:latin typeface="Georgia Pro Cond" panose="02040506050405020303" pitchFamily="18" charset="0"/>
                      <a:ea typeface="Roboto" pitchFamily="2" charset="0"/>
                    </a:rPr>
                    <a:t>5</a:t>
                  </a:r>
                  <a:endParaRPr lang="en-IN" sz="3360" b="1" dirty="0">
                    <a:solidFill>
                      <a:schemeClr val="bg1"/>
                    </a:solidFill>
                    <a:latin typeface="Georgia Pro Cond" panose="02040506050405020303" pitchFamily="18" charset="0"/>
                    <a:ea typeface="Roboto" pitchFamily="2" charset="0"/>
                  </a:endParaRPr>
                </a:p>
              </p:txBody>
            </p:sp>
            <p:sp>
              <p:nvSpPr>
                <p:cNvPr id="35" name="Round Single Corner Rectangle 15">
                  <a:extLst>
                    <a:ext uri="{FF2B5EF4-FFF2-40B4-BE49-F238E27FC236}">
                      <a16:creationId xmlns:a16="http://schemas.microsoft.com/office/drawing/2014/main" id="{3D8170CA-5949-46D7-B1F3-0CEDCC5DB2E3}"/>
                    </a:ext>
                  </a:extLst>
                </p:cNvPr>
                <p:cNvSpPr/>
                <p:nvPr/>
              </p:nvSpPr>
              <p:spPr>
                <a:xfrm flipV="1">
                  <a:off x="4868241" y="4552008"/>
                  <a:ext cx="2450275" cy="1805051"/>
                </a:xfrm>
                <a:prstGeom prst="round1Rect">
                  <a:avLst>
                    <a:gd name="adj" fmla="val 19321"/>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a:p>
              </p:txBody>
            </p:sp>
            <p:sp>
              <p:nvSpPr>
                <p:cNvPr id="36" name="Round Single Corner Rectangle 15">
                  <a:extLst>
                    <a:ext uri="{FF2B5EF4-FFF2-40B4-BE49-F238E27FC236}">
                      <a16:creationId xmlns:a16="http://schemas.microsoft.com/office/drawing/2014/main" id="{D25565B6-9E69-4CEC-8395-CA50A597C925}"/>
                    </a:ext>
                  </a:extLst>
                </p:cNvPr>
                <p:cNvSpPr/>
                <p:nvPr/>
              </p:nvSpPr>
              <p:spPr>
                <a:xfrm flipV="1">
                  <a:off x="4868241" y="4475592"/>
                  <a:ext cx="2450275" cy="1805051"/>
                </a:xfrm>
                <a:prstGeom prst="round1Rect">
                  <a:avLst>
                    <a:gd name="adj" fmla="val 19321"/>
                  </a:avLst>
                </a:prstGeom>
                <a:solidFill>
                  <a:schemeClr val="bg1"/>
                </a:solidFill>
                <a:ln w="57150" cap="flat">
                  <a:noFill/>
                  <a:prstDash val="solid"/>
                  <a:miter/>
                </a:ln>
                <a:effectLst>
                  <a:outerShdw blurRad="63500" sx="102000" sy="102000" algn="ctr" rotWithShape="0">
                    <a:prstClr val="black">
                      <a:alpha val="14000"/>
                    </a:prstClr>
                  </a:outerShdw>
                </a:effectLst>
              </p:spPr>
              <p:txBody>
                <a:bodyPr rtlCol="0" anchor="ctr"/>
                <a:lstStyle/>
                <a:p>
                  <a:pPr algn="ctr"/>
                  <a:endParaRPr lang="en-IN" sz="2160"/>
                </a:p>
              </p:txBody>
            </p:sp>
          </p:grpSp>
          <p:grpSp>
            <p:nvGrpSpPr>
              <p:cNvPr id="9" name="Group 8">
                <a:extLst>
                  <a:ext uri="{FF2B5EF4-FFF2-40B4-BE49-F238E27FC236}">
                    <a16:creationId xmlns:a16="http://schemas.microsoft.com/office/drawing/2014/main" id="{4C39E1DC-2673-7FBE-ED15-2378C7BAF118}"/>
                  </a:ext>
                </a:extLst>
              </p:cNvPr>
              <p:cNvGrpSpPr/>
              <p:nvPr/>
            </p:nvGrpSpPr>
            <p:grpSpPr>
              <a:xfrm>
                <a:off x="8864270" y="3980041"/>
                <a:ext cx="2450275" cy="2377018"/>
                <a:chOff x="7774380" y="3980041"/>
                <a:chExt cx="2450275" cy="2377018"/>
              </a:xfrm>
            </p:grpSpPr>
            <p:sp>
              <p:nvSpPr>
                <p:cNvPr id="34" name="Round Single Corner Rectangle 27">
                  <a:extLst>
                    <a:ext uri="{FF2B5EF4-FFF2-40B4-BE49-F238E27FC236}">
                      <a16:creationId xmlns:a16="http://schemas.microsoft.com/office/drawing/2014/main" id="{D56CB68B-C5E7-48A1-B0BE-65273D8252CC}"/>
                    </a:ext>
                  </a:extLst>
                </p:cNvPr>
                <p:cNvSpPr/>
                <p:nvPr/>
              </p:nvSpPr>
              <p:spPr>
                <a:xfrm flipV="1">
                  <a:off x="7774380" y="4552008"/>
                  <a:ext cx="2450275" cy="1805051"/>
                </a:xfrm>
                <a:prstGeom prst="round1Rect">
                  <a:avLst>
                    <a:gd name="adj" fmla="val 19321"/>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a:p>
              </p:txBody>
            </p:sp>
            <p:sp>
              <p:nvSpPr>
                <p:cNvPr id="29" name="Freeform 28"/>
                <p:cNvSpPr/>
                <p:nvPr/>
              </p:nvSpPr>
              <p:spPr>
                <a:xfrm>
                  <a:off x="7774380" y="4015525"/>
                  <a:ext cx="904504" cy="452252"/>
                </a:xfrm>
                <a:custGeom>
                  <a:avLst/>
                  <a:gdLst>
                    <a:gd name="connsiteX0" fmla="*/ 611579 w 1223158"/>
                    <a:gd name="connsiteY0" fmla="*/ 0 h 611579"/>
                    <a:gd name="connsiteX1" fmla="*/ 1223158 w 1223158"/>
                    <a:gd name="connsiteY1" fmla="*/ 611579 h 611579"/>
                    <a:gd name="connsiteX2" fmla="*/ 0 w 1223158"/>
                    <a:gd name="connsiteY2" fmla="*/ 611579 h 611579"/>
                    <a:gd name="connsiteX3" fmla="*/ 611579 w 1223158"/>
                    <a:gd name="connsiteY3" fmla="*/ 0 h 611579"/>
                  </a:gdLst>
                  <a:ahLst/>
                  <a:cxnLst>
                    <a:cxn ang="0">
                      <a:pos x="connsiteX0" y="connsiteY0"/>
                    </a:cxn>
                    <a:cxn ang="0">
                      <a:pos x="connsiteX1" y="connsiteY1"/>
                    </a:cxn>
                    <a:cxn ang="0">
                      <a:pos x="connsiteX2" y="connsiteY2"/>
                    </a:cxn>
                    <a:cxn ang="0">
                      <a:pos x="connsiteX3" y="connsiteY3"/>
                    </a:cxn>
                  </a:cxnLst>
                  <a:rect l="l" t="t" r="r" b="b"/>
                  <a:pathLst>
                    <a:path w="1223158" h="611579">
                      <a:moveTo>
                        <a:pt x="611579" y="0"/>
                      </a:moveTo>
                      <a:cubicBezTo>
                        <a:pt x="949345" y="0"/>
                        <a:pt x="1223158" y="273813"/>
                        <a:pt x="1223158" y="611579"/>
                      </a:cubicBezTo>
                      <a:lnTo>
                        <a:pt x="0" y="611579"/>
                      </a:lnTo>
                      <a:cubicBezTo>
                        <a:pt x="0" y="273813"/>
                        <a:pt x="273813" y="0"/>
                        <a:pt x="611579" y="0"/>
                      </a:cubicBezTo>
                      <a:close/>
                    </a:path>
                  </a:pathLst>
                </a:custGeom>
                <a:solidFill>
                  <a:schemeClr val="accent6"/>
                </a:solidFill>
                <a:ln w="57150" cap="flat">
                  <a:noFill/>
                  <a:prstDash val="solid"/>
                  <a:miter/>
                </a:ln>
                <a:effectLst>
                  <a:outerShdw blurRad="50800" dist="38100" dir="18900000" algn="bl" rotWithShape="0">
                    <a:prstClr val="black">
                      <a:alpha val="9000"/>
                    </a:prstClr>
                  </a:outerShdw>
                </a:effectLst>
              </p:spPr>
              <p:txBody>
                <a:bodyPr rtlCol="0" anchor="ctr"/>
                <a:lstStyle/>
                <a:p>
                  <a:pPr algn="ctr"/>
                  <a:endParaRPr lang="en-IN" sz="2160"/>
                </a:p>
              </p:txBody>
            </p:sp>
            <p:sp>
              <p:nvSpPr>
                <p:cNvPr id="50" name="TextBox 49"/>
                <p:cNvSpPr txBox="1"/>
                <p:nvPr/>
              </p:nvSpPr>
              <p:spPr>
                <a:xfrm>
                  <a:off x="8176914" y="3980041"/>
                  <a:ext cx="99437" cy="507832"/>
                </a:xfrm>
                <a:prstGeom prst="rect">
                  <a:avLst/>
                </a:prstGeom>
                <a:noFill/>
                <a:ln>
                  <a:noFill/>
                </a:ln>
                <a:effectLst/>
              </p:spPr>
              <p:txBody>
                <a:bodyPr wrap="square" rtlCol="0">
                  <a:spAutoFit/>
                </a:bodyPr>
                <a:lstStyle/>
                <a:p>
                  <a:pPr algn="ctr"/>
                  <a:r>
                    <a:rPr lang="en-US" sz="3360" b="1" dirty="0">
                      <a:solidFill>
                        <a:schemeClr val="bg1"/>
                      </a:solidFill>
                      <a:latin typeface="Georgia Pro Cond" panose="02040506050405020303" pitchFamily="18" charset="0"/>
                      <a:ea typeface="Roboto" pitchFamily="2" charset="0"/>
                    </a:rPr>
                    <a:t>6</a:t>
                  </a:r>
                  <a:endParaRPr lang="en-IN" sz="3360" b="1" dirty="0">
                    <a:solidFill>
                      <a:schemeClr val="bg1"/>
                    </a:solidFill>
                    <a:latin typeface="Georgia Pro Cond" panose="02040506050405020303" pitchFamily="18" charset="0"/>
                    <a:ea typeface="Roboto" pitchFamily="2" charset="0"/>
                  </a:endParaRPr>
                </a:p>
              </p:txBody>
            </p:sp>
            <p:sp>
              <p:nvSpPr>
                <p:cNvPr id="28" name="Round Single Corner Rectangle 27"/>
                <p:cNvSpPr/>
                <p:nvPr/>
              </p:nvSpPr>
              <p:spPr>
                <a:xfrm flipV="1">
                  <a:off x="7774380" y="4475592"/>
                  <a:ext cx="2450275" cy="1805051"/>
                </a:xfrm>
                <a:prstGeom prst="round1Rect">
                  <a:avLst>
                    <a:gd name="adj" fmla="val 19321"/>
                  </a:avLst>
                </a:prstGeom>
                <a:solidFill>
                  <a:schemeClr val="bg1"/>
                </a:solidFill>
                <a:ln w="57150" cap="flat">
                  <a:noFill/>
                  <a:prstDash val="solid"/>
                  <a:miter/>
                </a:ln>
                <a:effectLst>
                  <a:outerShdw blurRad="63500" sx="102000" sy="102000" algn="ctr" rotWithShape="0">
                    <a:prstClr val="black">
                      <a:alpha val="14000"/>
                    </a:prstClr>
                  </a:outerShdw>
                </a:effectLst>
              </p:spPr>
              <p:txBody>
                <a:bodyPr rtlCol="0" anchor="ctr"/>
                <a:lstStyle/>
                <a:p>
                  <a:pPr algn="ctr"/>
                  <a:endParaRPr lang="en-IN" sz="2160"/>
                </a:p>
              </p:txBody>
            </p:sp>
          </p:grpSp>
        </p:grpSp>
        <p:sp>
          <p:nvSpPr>
            <p:cNvPr id="23" name="TextBox 22">
              <a:extLst>
                <a:ext uri="{FF2B5EF4-FFF2-40B4-BE49-F238E27FC236}">
                  <a16:creationId xmlns:a16="http://schemas.microsoft.com/office/drawing/2014/main" id="{2BAC8A42-C144-CD93-279C-C4552BCB6DFE}"/>
                </a:ext>
              </a:extLst>
            </p:cNvPr>
            <p:cNvSpPr txBox="1"/>
            <p:nvPr/>
          </p:nvSpPr>
          <p:spPr>
            <a:xfrm>
              <a:off x="1495010" y="1940551"/>
              <a:ext cx="2124598" cy="1220419"/>
            </a:xfrm>
            <a:prstGeom prst="rect">
              <a:avLst/>
            </a:prstGeom>
            <a:noFill/>
          </p:spPr>
          <p:txBody>
            <a:bodyPr wrap="square" lIns="0" rtlCol="0" anchor="ctr">
              <a:spAutoFit/>
            </a:bodyPr>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2E"/>
                  </a:solidFill>
                  <a:effectLst/>
                  <a:uLnTx/>
                  <a:uFillTx/>
                  <a:latin typeface="Nunito Semi Bold" pitchFamily="34" charset="0"/>
                  <a:ea typeface="Nunito Semi Bold" pitchFamily="34" charset="-122"/>
                  <a:cs typeface="Nunito Semi Bold" pitchFamily="34" charset="-120"/>
                </a:rPr>
                <a:t>Total Living Area</a:t>
              </a:r>
              <a:endPar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a:spcAft>
                  <a:spcPts val="720"/>
                </a:spcAft>
              </a:pPr>
              <a:endParaRPr lang="en-US" sz="1680" b="1" dirty="0">
                <a:latin typeface="Lora" pitchFamily="2" charset="0"/>
              </a:endParaRPr>
            </a:p>
            <a:p>
              <a:pPr>
                <a:spcAft>
                  <a:spcPts val="720"/>
                </a:spcAft>
              </a:pPr>
              <a:r>
                <a:rPr lang="en-IN" sz="1440" b="1" dirty="0">
                  <a:latin typeface="Lora" pitchFamily="2" charset="0"/>
                </a:rPr>
                <a:t>Sum of first floor, second floor, and basement square footage.</a:t>
              </a:r>
            </a:p>
          </p:txBody>
        </p:sp>
        <p:sp>
          <p:nvSpPr>
            <p:cNvPr id="25" name="TextBox 24">
              <a:extLst>
                <a:ext uri="{FF2B5EF4-FFF2-40B4-BE49-F238E27FC236}">
                  <a16:creationId xmlns:a16="http://schemas.microsoft.com/office/drawing/2014/main" id="{C52594E2-74FB-E592-7568-60C05D3E93F0}"/>
                </a:ext>
              </a:extLst>
            </p:cNvPr>
            <p:cNvSpPr txBox="1"/>
            <p:nvPr/>
          </p:nvSpPr>
          <p:spPr>
            <a:xfrm>
              <a:off x="7312168" y="2009473"/>
              <a:ext cx="2084940" cy="1414062"/>
            </a:xfrm>
            <a:prstGeom prst="rect">
              <a:avLst/>
            </a:prstGeom>
            <a:noFill/>
          </p:spPr>
          <p:txBody>
            <a:bodyPr wrap="square" rtlCol="0">
              <a:spAutoFit/>
            </a:bodyPr>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2E"/>
                  </a:solidFill>
                  <a:effectLst/>
                  <a:uLnTx/>
                  <a:uFillTx/>
                  <a:latin typeface="Nunito Semi Bold" pitchFamily="34" charset="0"/>
                  <a:ea typeface="Nunito Semi Bold" pitchFamily="34" charset="-122"/>
                  <a:cs typeface="Nunito Semi Bold" pitchFamily="34" charset="-120"/>
                </a:rPr>
                <a:t>Property Age</a:t>
              </a:r>
            </a:p>
            <a:p>
              <a:pPr marL="0" marR="0" lvl="0" indent="0" algn="l" defTabSz="914400" rtl="0" eaLnBrk="1" fontAlgn="auto" latinLnBrk="0" hangingPunct="1">
                <a:spcBef>
                  <a:spcPts val="0"/>
                </a:spcBef>
                <a:spcAft>
                  <a:spcPts val="0"/>
                </a:spcAft>
                <a:buClrTx/>
                <a:buSzTx/>
                <a:buFontTx/>
                <a:buNone/>
                <a:tabLst/>
                <a:defRPr/>
              </a:pPr>
              <a:endPar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a:spcAft>
                  <a:spcPts val="720"/>
                </a:spcAft>
              </a:pPr>
              <a:r>
                <a:rPr lang="en-IN" sz="1440" b="1" dirty="0">
                  <a:latin typeface="Lora" pitchFamily="2" charset="0"/>
                </a:rPr>
                <a:t>Calculated as the difference between the current year (2024) and the year built.</a:t>
              </a:r>
            </a:p>
          </p:txBody>
        </p:sp>
        <p:sp>
          <p:nvSpPr>
            <p:cNvPr id="3" name="TextBox 2">
              <a:extLst>
                <a:ext uri="{FF2B5EF4-FFF2-40B4-BE49-F238E27FC236}">
                  <a16:creationId xmlns:a16="http://schemas.microsoft.com/office/drawing/2014/main" id="{1EC1705B-0222-26BD-06CA-F51B4DC8CFD2}"/>
                </a:ext>
              </a:extLst>
            </p:cNvPr>
            <p:cNvSpPr txBox="1"/>
            <p:nvPr/>
          </p:nvSpPr>
          <p:spPr>
            <a:xfrm>
              <a:off x="4304030" y="2022688"/>
              <a:ext cx="2124598" cy="1189642"/>
            </a:xfrm>
            <a:prstGeom prst="rect">
              <a:avLst/>
            </a:prstGeom>
            <a:noFill/>
          </p:spPr>
          <p:txBody>
            <a:bodyPr wrap="square" lIns="0" rtlCol="0" anchor="ctr">
              <a:spAutoFit/>
            </a:bodyPr>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2E"/>
                  </a:solidFill>
                  <a:effectLst/>
                  <a:uLnTx/>
                  <a:uFillTx/>
                  <a:latin typeface="Nunito Semi Bold" pitchFamily="34" charset="0"/>
                  <a:ea typeface="Nunito Semi Bold" pitchFamily="34" charset="-122"/>
                  <a:cs typeface="Nunito Semi Bold" pitchFamily="34" charset="-120"/>
                </a:rPr>
                <a:t>Total Bathrooms</a:t>
              </a:r>
            </a:p>
            <a:p>
              <a:pPr>
                <a:spcAft>
                  <a:spcPts val="720"/>
                </a:spcAft>
              </a:pPr>
              <a:endParaRPr lang="en-IN" sz="1440" b="1" dirty="0">
                <a:latin typeface="Lora" pitchFamily="2" charset="0"/>
              </a:endParaRPr>
            </a:p>
            <a:p>
              <a:pPr>
                <a:spcAft>
                  <a:spcPts val="720"/>
                </a:spcAft>
              </a:pPr>
              <a:r>
                <a:rPr lang="en-IN" sz="1440" b="1" dirty="0">
                  <a:latin typeface="Lora" pitchFamily="2" charset="0"/>
                </a:rPr>
                <a:t>Combined count of full and half bathrooms, including basement bathrooms.</a:t>
              </a:r>
            </a:p>
          </p:txBody>
        </p:sp>
        <p:sp>
          <p:nvSpPr>
            <p:cNvPr id="37" name="TextBox 36">
              <a:extLst>
                <a:ext uri="{FF2B5EF4-FFF2-40B4-BE49-F238E27FC236}">
                  <a16:creationId xmlns:a16="http://schemas.microsoft.com/office/drawing/2014/main" id="{F55209AB-2C33-79F3-5556-24D1473B55E2}"/>
                </a:ext>
              </a:extLst>
            </p:cNvPr>
            <p:cNvSpPr txBox="1"/>
            <p:nvPr/>
          </p:nvSpPr>
          <p:spPr>
            <a:xfrm>
              <a:off x="2761128" y="4744790"/>
              <a:ext cx="2380918" cy="1229397"/>
            </a:xfrm>
            <a:prstGeom prst="rect">
              <a:avLst/>
            </a:prstGeom>
            <a:noFill/>
          </p:spPr>
          <p:txBody>
            <a:bodyPr wrap="square" lIns="0" rtlCol="0" anchor="ctr">
              <a:spAutoFit/>
            </a:bodyPr>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2E"/>
                  </a:solidFill>
                  <a:effectLst/>
                  <a:uLnTx/>
                  <a:uFillTx/>
                  <a:latin typeface="Nunito Semi Bold" pitchFamily="34" charset="0"/>
                  <a:ea typeface="Nunito Semi Bold" pitchFamily="34" charset="-122"/>
                  <a:cs typeface="Nunito Semi Bold" pitchFamily="34" charset="-120"/>
                </a:rPr>
                <a:t>High Quality Indicator</a:t>
              </a:r>
            </a:p>
            <a:p>
              <a:pPr marL="0" marR="0" lvl="0" indent="0" algn="l" defTabSz="914400" rtl="0" eaLnBrk="1" fontAlgn="auto" latinLnBrk="0" hangingPunct="1">
                <a:lnSpc>
                  <a:spcPts val="2750"/>
                </a:lnSpc>
                <a:spcBef>
                  <a:spcPts val="0"/>
                </a:spcBef>
                <a:spcAft>
                  <a:spcPts val="0"/>
                </a:spcAft>
                <a:buClrTx/>
                <a:buSzTx/>
                <a:buFontTx/>
                <a:buNone/>
                <a:tabLst/>
                <a:defRPr/>
              </a:pPr>
              <a:endParaRPr lang="en-US" sz="1680" b="1" dirty="0">
                <a:latin typeface="Lora" pitchFamily="2" charset="0"/>
              </a:endParaRPr>
            </a:p>
            <a:p>
              <a:pPr>
                <a:spcAft>
                  <a:spcPts val="720"/>
                </a:spcAft>
              </a:pPr>
              <a:r>
                <a:rPr lang="en-IN" sz="1440" b="1" dirty="0">
                  <a:latin typeface="Lora" pitchFamily="2" charset="0"/>
                </a:rPr>
                <a:t>Binary indicator (0 or 1) based on whether the overall quality rating exceeds 7.</a:t>
              </a:r>
            </a:p>
          </p:txBody>
        </p:sp>
        <p:sp>
          <p:nvSpPr>
            <p:cNvPr id="38" name="TextBox 37">
              <a:extLst>
                <a:ext uri="{FF2B5EF4-FFF2-40B4-BE49-F238E27FC236}">
                  <a16:creationId xmlns:a16="http://schemas.microsoft.com/office/drawing/2014/main" id="{891847FB-4FAE-2F9C-02E5-C3D75E36A715}"/>
                </a:ext>
              </a:extLst>
            </p:cNvPr>
            <p:cNvSpPr txBox="1"/>
            <p:nvPr/>
          </p:nvSpPr>
          <p:spPr>
            <a:xfrm>
              <a:off x="5632589" y="4802909"/>
              <a:ext cx="2380918" cy="1229397"/>
            </a:xfrm>
            <a:prstGeom prst="rect">
              <a:avLst/>
            </a:prstGeom>
            <a:noFill/>
          </p:spPr>
          <p:txBody>
            <a:bodyPr wrap="square" lIns="0" rtlCol="0" anchor="ctr">
              <a:spAutoFit/>
            </a:bodyPr>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2E"/>
                  </a:solidFill>
                  <a:effectLst/>
                  <a:uLnTx/>
                  <a:uFillTx/>
                  <a:latin typeface="Nunito Semi Bold" pitchFamily="34" charset="0"/>
                  <a:ea typeface="Nunito Semi Bold" pitchFamily="34" charset="-122"/>
                  <a:cs typeface="Nunito Semi Bold" pitchFamily="34" charset="-120"/>
                </a:rPr>
                <a:t>Price per Square Foot</a:t>
              </a:r>
            </a:p>
            <a:p>
              <a:pPr marL="0" marR="0" lvl="0" indent="0" algn="l" defTabSz="914400" rtl="0" eaLnBrk="1" fontAlgn="auto" latinLnBrk="0" hangingPunct="1">
                <a:lnSpc>
                  <a:spcPts val="2750"/>
                </a:lnSpc>
                <a:spcBef>
                  <a:spcPts val="0"/>
                </a:spcBef>
                <a:spcAft>
                  <a:spcPts val="0"/>
                </a:spcAft>
                <a:buClrTx/>
                <a:buSzTx/>
                <a:buFontTx/>
                <a:buNone/>
                <a:tabLst/>
                <a:defRPr/>
              </a:pPr>
              <a:endParaRPr lang="en-US" sz="1680" b="1" dirty="0">
                <a:latin typeface="Lora" pitchFamily="2" charset="0"/>
              </a:endParaRPr>
            </a:p>
            <a:p>
              <a:pPr>
                <a:spcAft>
                  <a:spcPts val="720"/>
                </a:spcAft>
              </a:pPr>
              <a:r>
                <a:rPr lang="en-IN" sz="1440" b="1" dirty="0">
                  <a:latin typeface="Lora" pitchFamily="2" charset="0"/>
                </a:rPr>
                <a:t>Calculated by dividing the sale price by the living area square footage.</a:t>
              </a:r>
            </a:p>
          </p:txBody>
        </p:sp>
        <p:sp>
          <p:nvSpPr>
            <p:cNvPr id="39" name="TextBox 38">
              <a:extLst>
                <a:ext uri="{FF2B5EF4-FFF2-40B4-BE49-F238E27FC236}">
                  <a16:creationId xmlns:a16="http://schemas.microsoft.com/office/drawing/2014/main" id="{FA4149DA-92D0-582B-8777-827FB9F12C3E}"/>
                </a:ext>
              </a:extLst>
            </p:cNvPr>
            <p:cNvSpPr txBox="1"/>
            <p:nvPr/>
          </p:nvSpPr>
          <p:spPr>
            <a:xfrm>
              <a:off x="8546038" y="4747502"/>
              <a:ext cx="2380918" cy="1414062"/>
            </a:xfrm>
            <a:prstGeom prst="rect">
              <a:avLst/>
            </a:prstGeom>
            <a:noFill/>
          </p:spPr>
          <p:txBody>
            <a:bodyPr wrap="square" lIns="0" rtlCol="0" anchor="ctr">
              <a:spAutoFit/>
            </a:bodyPr>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2E"/>
                  </a:solidFill>
                  <a:effectLst/>
                  <a:uLnTx/>
                  <a:uFillTx/>
                  <a:latin typeface="Nunito Semi Bold" pitchFamily="34" charset="0"/>
                  <a:ea typeface="Nunito Semi Bold" pitchFamily="34" charset="-122"/>
                  <a:cs typeface="Nunito Semi Bold" pitchFamily="34" charset="-120"/>
                </a:rPr>
                <a:t>Year Built Age</a:t>
              </a:r>
            </a:p>
            <a:p>
              <a:pPr marL="0" marR="0" lvl="0" indent="0" algn="l" defTabSz="914400" rtl="0" eaLnBrk="1" fontAlgn="auto" latinLnBrk="0" hangingPunct="1">
                <a:lnSpc>
                  <a:spcPts val="2750"/>
                </a:lnSpc>
                <a:spcBef>
                  <a:spcPts val="0"/>
                </a:spcBef>
                <a:spcAft>
                  <a:spcPts val="0"/>
                </a:spcAft>
                <a:buClrTx/>
                <a:buSzTx/>
                <a:buFontTx/>
                <a:buNone/>
                <a:tabLst/>
                <a:defRPr/>
              </a:pPr>
              <a:endParaRPr lang="en-US" sz="1680" b="1" dirty="0">
                <a:latin typeface="Lora" pitchFamily="2" charset="0"/>
              </a:endParaRPr>
            </a:p>
            <a:p>
              <a:pPr>
                <a:spcAft>
                  <a:spcPts val="720"/>
                </a:spcAft>
              </a:pPr>
              <a:r>
                <a:rPr lang="en-IN" sz="1440" b="1" dirty="0">
                  <a:latin typeface="Lora" pitchFamily="2" charset="0"/>
                </a:rPr>
                <a:t>Difference between the current year (2024) and the year built, indicating the age of the property.</a:t>
              </a:r>
            </a:p>
          </p:txBody>
        </p:sp>
      </p:grpSp>
      <p:sp>
        <p:nvSpPr>
          <p:cNvPr id="2" name="Text 0">
            <a:extLst>
              <a:ext uri="{FF2B5EF4-FFF2-40B4-BE49-F238E27FC236}">
                <a16:creationId xmlns:a16="http://schemas.microsoft.com/office/drawing/2014/main" id="{E5082BAE-1CE7-6A41-7085-570190585E12}"/>
              </a:ext>
            </a:extLst>
          </p:cNvPr>
          <p:cNvSpPr/>
          <p:nvPr/>
        </p:nvSpPr>
        <p:spPr>
          <a:xfrm>
            <a:off x="3463962" y="218052"/>
            <a:ext cx="6740897" cy="704017"/>
          </a:xfrm>
          <a:prstGeom prst="rect">
            <a:avLst/>
          </a:prstGeom>
          <a:noFill/>
          <a:ln/>
        </p:spPr>
        <p:txBody>
          <a:bodyPr wrap="none" lIns="0" tIns="0" rIns="0" bIns="0" rtlCol="0" anchor="t"/>
          <a:lstStyle/>
          <a:p>
            <a:pPr marL="0" indent="0" algn="ctr">
              <a:lnSpc>
                <a:spcPts val="5500"/>
              </a:lnSpc>
              <a:buNone/>
            </a:pPr>
            <a:r>
              <a:rPr lang="en-US" sz="4400" dirty="0">
                <a:solidFill>
                  <a:srgbClr val="002060"/>
                </a:solidFill>
                <a:latin typeface="Russo One" panose="02000503050000020004" pitchFamily="2" charset="0"/>
                <a:ea typeface="Nunito Semi Bold" pitchFamily="34" charset="-122"/>
                <a:cs typeface="Nunito Semi Bold" pitchFamily="34" charset="-120"/>
              </a:rPr>
              <a:t>Feature Engineering</a:t>
            </a:r>
            <a:endParaRPr lang="en-US" sz="4400" dirty="0">
              <a:solidFill>
                <a:srgbClr val="002060"/>
              </a:solidFill>
              <a:latin typeface="Russo One" panose="02000503050000020004" pitchFamily="2" charset="0"/>
            </a:endParaRPr>
          </a:p>
        </p:txBody>
      </p:sp>
    </p:spTree>
    <p:extLst>
      <p:ext uri="{BB962C8B-B14F-4D97-AF65-F5344CB8AC3E}">
        <p14:creationId xmlns:p14="http://schemas.microsoft.com/office/powerpoint/2010/main" val="1641745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27976C8-37E6-401B-A3F1-59269267E202}"/>
              </a:ext>
            </a:extLst>
          </p:cNvPr>
          <p:cNvSpPr/>
          <p:nvPr/>
        </p:nvSpPr>
        <p:spPr>
          <a:xfrm>
            <a:off x="8546365" y="0"/>
            <a:ext cx="6084035" cy="822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0"/>
          <p:cNvSpPr/>
          <p:nvPr/>
        </p:nvSpPr>
        <p:spPr>
          <a:xfrm>
            <a:off x="237354" y="491490"/>
            <a:ext cx="8337177" cy="704017"/>
          </a:xfrm>
          <a:prstGeom prst="rect">
            <a:avLst/>
          </a:prstGeom>
          <a:noFill/>
          <a:ln/>
        </p:spPr>
        <p:txBody>
          <a:bodyPr wrap="square" lIns="0" tIns="0" rIns="0" bIns="0" rtlCol="0" anchor="t"/>
          <a:lstStyle/>
          <a:p>
            <a:pPr marL="0" indent="0" algn="ctr">
              <a:lnSpc>
                <a:spcPts val="5500"/>
              </a:lnSpc>
              <a:buNone/>
            </a:pPr>
            <a:r>
              <a:rPr lang="en-US" sz="4000" dirty="0">
                <a:solidFill>
                  <a:srgbClr val="002060"/>
                </a:solidFill>
                <a:latin typeface="Russo One" panose="02000503050000020004" pitchFamily="2" charset="0"/>
                <a:ea typeface="Nunito Semi Bold" pitchFamily="34" charset="-122"/>
                <a:cs typeface="Nunito Semi Bold" pitchFamily="34" charset="-120"/>
              </a:rPr>
              <a:t>Outlier Detection and Handling</a:t>
            </a:r>
            <a:endParaRPr lang="en-US" sz="4000" dirty="0">
              <a:solidFill>
                <a:srgbClr val="002060"/>
              </a:solidFill>
              <a:latin typeface="Russo One" panose="02000503050000020004" pitchFamily="2" charset="0"/>
            </a:endParaRPr>
          </a:p>
        </p:txBody>
      </p:sp>
      <p:sp>
        <p:nvSpPr>
          <p:cNvPr id="4" name="Shape 1"/>
          <p:cNvSpPr/>
          <p:nvPr/>
        </p:nvSpPr>
        <p:spPr>
          <a:xfrm>
            <a:off x="1181457" y="2723198"/>
            <a:ext cx="30480" cy="4550212"/>
          </a:xfrm>
          <a:prstGeom prst="roundRect">
            <a:avLst>
              <a:gd name="adj" fmla="val 1178055"/>
            </a:avLst>
          </a:prstGeom>
          <a:solidFill>
            <a:srgbClr val="000000">
              <a:alpha val="8000"/>
            </a:srgbClr>
          </a:solidFill>
          <a:ln/>
        </p:spPr>
      </p:sp>
      <p:sp>
        <p:nvSpPr>
          <p:cNvPr id="5" name="Shape 2"/>
          <p:cNvSpPr/>
          <p:nvPr/>
        </p:nvSpPr>
        <p:spPr>
          <a:xfrm>
            <a:off x="1435477" y="3246358"/>
            <a:ext cx="837724" cy="30480"/>
          </a:xfrm>
          <a:prstGeom prst="roundRect">
            <a:avLst>
              <a:gd name="adj" fmla="val 1178055"/>
            </a:avLst>
          </a:prstGeom>
          <a:solidFill>
            <a:srgbClr val="2D4DF2"/>
          </a:solidFill>
          <a:ln/>
        </p:spPr>
      </p:sp>
      <p:sp>
        <p:nvSpPr>
          <p:cNvPr id="6" name="Shape 3"/>
          <p:cNvSpPr/>
          <p:nvPr/>
        </p:nvSpPr>
        <p:spPr>
          <a:xfrm>
            <a:off x="927437" y="2992398"/>
            <a:ext cx="538520" cy="538520"/>
          </a:xfrm>
          <a:prstGeom prst="roundRect">
            <a:avLst>
              <a:gd name="adj" fmla="val 66677"/>
            </a:avLst>
          </a:prstGeom>
          <a:solidFill>
            <a:srgbClr val="F3F3FF"/>
          </a:solidFill>
          <a:ln w="22860">
            <a:solidFill>
              <a:srgbClr val="2D4DF2"/>
            </a:solidFill>
            <a:prstDash val="solid"/>
          </a:ln>
        </p:spPr>
      </p:sp>
      <p:sp>
        <p:nvSpPr>
          <p:cNvPr id="7" name="Text 4"/>
          <p:cNvSpPr/>
          <p:nvPr/>
        </p:nvSpPr>
        <p:spPr>
          <a:xfrm>
            <a:off x="1095315" y="3092648"/>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1</a:t>
            </a:r>
            <a:endParaRPr lang="en-US" sz="2650" dirty="0"/>
          </a:p>
        </p:txBody>
      </p:sp>
      <p:sp>
        <p:nvSpPr>
          <p:cNvPr id="8" name="Text 5"/>
          <p:cNvSpPr/>
          <p:nvPr/>
        </p:nvSpPr>
        <p:spPr>
          <a:xfrm>
            <a:off x="2513290" y="2962513"/>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Identify Outliers</a:t>
            </a:r>
            <a:endParaRPr lang="en-US" sz="2200" b="1" dirty="0"/>
          </a:p>
        </p:txBody>
      </p:sp>
      <p:sp>
        <p:nvSpPr>
          <p:cNvPr id="9" name="Text 6"/>
          <p:cNvSpPr/>
          <p:nvPr/>
        </p:nvSpPr>
        <p:spPr>
          <a:xfrm>
            <a:off x="2513290" y="3458051"/>
            <a:ext cx="5792986"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Use Interquartile Range (IQR) method to detect outliers.</a:t>
            </a:r>
            <a:endParaRPr lang="en-US" sz="1850" dirty="0"/>
          </a:p>
        </p:txBody>
      </p:sp>
      <p:sp>
        <p:nvSpPr>
          <p:cNvPr id="10" name="Shape 7"/>
          <p:cNvSpPr/>
          <p:nvPr/>
        </p:nvSpPr>
        <p:spPr>
          <a:xfrm>
            <a:off x="1435477" y="4842867"/>
            <a:ext cx="837724" cy="30480"/>
          </a:xfrm>
          <a:prstGeom prst="roundRect">
            <a:avLst>
              <a:gd name="adj" fmla="val 1178055"/>
            </a:avLst>
          </a:prstGeom>
          <a:solidFill>
            <a:srgbClr val="018CE1"/>
          </a:solidFill>
          <a:ln/>
        </p:spPr>
      </p:sp>
      <p:sp>
        <p:nvSpPr>
          <p:cNvPr id="11" name="Shape 8"/>
          <p:cNvSpPr/>
          <p:nvPr/>
        </p:nvSpPr>
        <p:spPr>
          <a:xfrm>
            <a:off x="927437" y="4588907"/>
            <a:ext cx="538520" cy="538520"/>
          </a:xfrm>
          <a:prstGeom prst="roundRect">
            <a:avLst>
              <a:gd name="adj" fmla="val 66677"/>
            </a:avLst>
          </a:prstGeom>
          <a:solidFill>
            <a:srgbClr val="F3F3FF"/>
          </a:solidFill>
          <a:ln w="22860">
            <a:solidFill>
              <a:srgbClr val="018CE1"/>
            </a:solidFill>
            <a:prstDash val="solid"/>
          </a:ln>
        </p:spPr>
      </p:sp>
      <p:sp>
        <p:nvSpPr>
          <p:cNvPr id="12" name="Text 9"/>
          <p:cNvSpPr/>
          <p:nvPr/>
        </p:nvSpPr>
        <p:spPr>
          <a:xfrm>
            <a:off x="1095315" y="4689158"/>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2</a:t>
            </a:r>
            <a:endParaRPr lang="en-US" sz="2650" dirty="0"/>
          </a:p>
        </p:txBody>
      </p:sp>
      <p:sp>
        <p:nvSpPr>
          <p:cNvPr id="13" name="Text 10"/>
          <p:cNvSpPr/>
          <p:nvPr/>
        </p:nvSpPr>
        <p:spPr>
          <a:xfrm>
            <a:off x="2513290" y="4559022"/>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Cap Outliers</a:t>
            </a:r>
            <a:endParaRPr lang="en-US" sz="2200" b="1" dirty="0"/>
          </a:p>
        </p:txBody>
      </p:sp>
      <p:sp>
        <p:nvSpPr>
          <p:cNvPr id="14" name="Text 11"/>
          <p:cNvSpPr/>
          <p:nvPr/>
        </p:nvSpPr>
        <p:spPr>
          <a:xfrm>
            <a:off x="2513290" y="5054560"/>
            <a:ext cx="5792986"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Set upper and lower bounds based on IQR.</a:t>
            </a:r>
            <a:endParaRPr lang="en-US" sz="1850" dirty="0"/>
          </a:p>
        </p:txBody>
      </p:sp>
      <p:sp>
        <p:nvSpPr>
          <p:cNvPr id="15" name="Shape 12"/>
          <p:cNvSpPr/>
          <p:nvPr/>
        </p:nvSpPr>
        <p:spPr>
          <a:xfrm>
            <a:off x="1435477" y="6439376"/>
            <a:ext cx="837724" cy="30480"/>
          </a:xfrm>
          <a:prstGeom prst="roundRect">
            <a:avLst>
              <a:gd name="adj" fmla="val 1178055"/>
            </a:avLst>
          </a:prstGeom>
          <a:solidFill>
            <a:srgbClr val="DA33BF"/>
          </a:solidFill>
          <a:ln/>
        </p:spPr>
      </p:sp>
      <p:sp>
        <p:nvSpPr>
          <p:cNvPr id="16" name="Shape 13"/>
          <p:cNvSpPr/>
          <p:nvPr/>
        </p:nvSpPr>
        <p:spPr>
          <a:xfrm>
            <a:off x="927437" y="6185416"/>
            <a:ext cx="538520" cy="538520"/>
          </a:xfrm>
          <a:prstGeom prst="roundRect">
            <a:avLst>
              <a:gd name="adj" fmla="val 66677"/>
            </a:avLst>
          </a:prstGeom>
          <a:solidFill>
            <a:srgbClr val="F3F3FF"/>
          </a:solidFill>
          <a:ln w="22860">
            <a:solidFill>
              <a:srgbClr val="DA33BF"/>
            </a:solidFill>
            <a:prstDash val="solid"/>
          </a:ln>
        </p:spPr>
      </p:sp>
      <p:sp>
        <p:nvSpPr>
          <p:cNvPr id="17" name="Text 14"/>
          <p:cNvSpPr/>
          <p:nvPr/>
        </p:nvSpPr>
        <p:spPr>
          <a:xfrm>
            <a:off x="1095315" y="6285667"/>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3</a:t>
            </a:r>
            <a:endParaRPr lang="en-US" sz="2650" dirty="0"/>
          </a:p>
        </p:txBody>
      </p:sp>
      <p:sp>
        <p:nvSpPr>
          <p:cNvPr id="18" name="Text 15"/>
          <p:cNvSpPr/>
          <p:nvPr/>
        </p:nvSpPr>
        <p:spPr>
          <a:xfrm>
            <a:off x="2513290" y="6155531"/>
            <a:ext cx="3267313" cy="351949"/>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Replace Extreme Outliers</a:t>
            </a:r>
            <a:endParaRPr lang="en-US" sz="2200" b="1" dirty="0"/>
          </a:p>
        </p:txBody>
      </p:sp>
      <p:sp>
        <p:nvSpPr>
          <p:cNvPr id="19" name="Text 16"/>
          <p:cNvSpPr/>
          <p:nvPr/>
        </p:nvSpPr>
        <p:spPr>
          <a:xfrm>
            <a:off x="2513290" y="6651069"/>
            <a:ext cx="5792986"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Use median for features with many remaining outliers.</a:t>
            </a:r>
            <a:endParaRPr lang="en-US" sz="1850" dirty="0"/>
          </a:p>
        </p:txBody>
      </p:sp>
      <p:pic>
        <p:nvPicPr>
          <p:cNvPr id="24" name="Picture 23">
            <a:extLst>
              <a:ext uri="{FF2B5EF4-FFF2-40B4-BE49-F238E27FC236}">
                <a16:creationId xmlns:a16="http://schemas.microsoft.com/office/drawing/2014/main" id="{9ACAE070-E85A-2C79-1A58-2E56E9DB9DB6}"/>
              </a:ext>
            </a:extLst>
          </p:cNvPr>
          <p:cNvPicPr>
            <a:picLocks noChangeAspect="1"/>
          </p:cNvPicPr>
          <p:nvPr/>
        </p:nvPicPr>
        <p:blipFill>
          <a:blip r:embed="rId3"/>
          <a:stretch>
            <a:fillRect/>
          </a:stretch>
        </p:blipFill>
        <p:spPr>
          <a:xfrm>
            <a:off x="8598098" y="86726"/>
            <a:ext cx="5980565" cy="1860408"/>
          </a:xfrm>
          <a:prstGeom prst="roundRect">
            <a:avLst>
              <a:gd name="adj" fmla="val 3112"/>
            </a:avLst>
          </a:prstGeom>
        </p:spPr>
      </p:pic>
      <p:pic>
        <p:nvPicPr>
          <p:cNvPr id="28" name="Picture 27">
            <a:extLst>
              <a:ext uri="{FF2B5EF4-FFF2-40B4-BE49-F238E27FC236}">
                <a16:creationId xmlns:a16="http://schemas.microsoft.com/office/drawing/2014/main" id="{7DA9AADD-122B-4C61-4256-7912E089D56C}"/>
              </a:ext>
            </a:extLst>
          </p:cNvPr>
          <p:cNvPicPr>
            <a:picLocks noChangeAspect="1"/>
          </p:cNvPicPr>
          <p:nvPr/>
        </p:nvPicPr>
        <p:blipFill>
          <a:blip r:embed="rId4"/>
          <a:stretch>
            <a:fillRect/>
          </a:stretch>
        </p:blipFill>
        <p:spPr>
          <a:xfrm>
            <a:off x="8598099" y="2012607"/>
            <a:ext cx="5980565" cy="4903148"/>
          </a:xfrm>
          <a:prstGeom prst="rect">
            <a:avLst/>
          </a:prstGeom>
        </p:spPr>
      </p:pic>
      <p:pic>
        <p:nvPicPr>
          <p:cNvPr id="30" name="Picture 29">
            <a:extLst>
              <a:ext uri="{FF2B5EF4-FFF2-40B4-BE49-F238E27FC236}">
                <a16:creationId xmlns:a16="http://schemas.microsoft.com/office/drawing/2014/main" id="{35BCF5EA-0C59-C470-D7F4-5787DF8C47FD}"/>
              </a:ext>
            </a:extLst>
          </p:cNvPr>
          <p:cNvPicPr>
            <a:picLocks noChangeAspect="1"/>
          </p:cNvPicPr>
          <p:nvPr/>
        </p:nvPicPr>
        <p:blipFill>
          <a:blip r:embed="rId5"/>
          <a:stretch>
            <a:fillRect/>
          </a:stretch>
        </p:blipFill>
        <p:spPr>
          <a:xfrm>
            <a:off x="9034485" y="6965091"/>
            <a:ext cx="5296639" cy="1209844"/>
          </a:xfrm>
          <a:prstGeom prst="roundRect">
            <a:avLst>
              <a:gd name="adj" fmla="val 5997"/>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CBD05778-DDC9-FAF7-8EC0-55DAB4EDB89E}"/>
              </a:ext>
            </a:extLst>
          </p:cNvPr>
          <p:cNvGrpSpPr/>
          <p:nvPr/>
        </p:nvGrpSpPr>
        <p:grpSpPr>
          <a:xfrm>
            <a:off x="747374" y="1107262"/>
            <a:ext cx="2587126" cy="2587126"/>
            <a:chOff x="622812" y="528270"/>
            <a:chExt cx="2155938" cy="2155938"/>
          </a:xfrm>
        </p:grpSpPr>
        <p:grpSp>
          <p:nvGrpSpPr>
            <p:cNvPr id="9" name="Group 8">
              <a:extLst>
                <a:ext uri="{FF2B5EF4-FFF2-40B4-BE49-F238E27FC236}">
                  <a16:creationId xmlns:a16="http://schemas.microsoft.com/office/drawing/2014/main" id="{9577FC5A-9B75-875A-7B2F-21C1862DE21B}"/>
                </a:ext>
              </a:extLst>
            </p:cNvPr>
            <p:cNvGrpSpPr/>
            <p:nvPr/>
          </p:nvGrpSpPr>
          <p:grpSpPr>
            <a:xfrm>
              <a:off x="622812" y="528270"/>
              <a:ext cx="2155938" cy="2155938"/>
              <a:chOff x="1602092" y="780527"/>
              <a:chExt cx="1682454" cy="1682454"/>
            </a:xfrm>
          </p:grpSpPr>
          <p:sp>
            <p:nvSpPr>
              <p:cNvPr id="7" name="Rectangle 6">
                <a:extLst>
                  <a:ext uri="{FF2B5EF4-FFF2-40B4-BE49-F238E27FC236}">
                    <a16:creationId xmlns:a16="http://schemas.microsoft.com/office/drawing/2014/main" id="{461B22C8-BD21-388F-688D-7173F84181B5}"/>
                  </a:ext>
                </a:extLst>
              </p:cNvPr>
              <p:cNvSpPr/>
              <p:nvPr/>
            </p:nvSpPr>
            <p:spPr>
              <a:xfrm>
                <a:off x="1602092" y="780527"/>
                <a:ext cx="1682454" cy="1682454"/>
              </a:xfrm>
              <a:prstGeom prst="rect">
                <a:avLst/>
              </a:prstGeom>
              <a:solidFill>
                <a:schemeClr val="bg1"/>
              </a:solidFill>
              <a:ln>
                <a:solidFill>
                  <a:srgbClr val="FFC000"/>
                </a:solidFill>
              </a:ln>
              <a:scene3d>
                <a:camera prst="obliqueBottomLeft"/>
                <a:lightRig rig="flood" dir="t"/>
              </a:scene3d>
              <a:sp3d extrusionH="1905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Rectangle 7">
                <a:extLst>
                  <a:ext uri="{FF2B5EF4-FFF2-40B4-BE49-F238E27FC236}">
                    <a16:creationId xmlns:a16="http://schemas.microsoft.com/office/drawing/2014/main" id="{DDF1E486-CE8B-683C-CAE5-3809B499C4CE}"/>
                  </a:ext>
                </a:extLst>
              </p:cNvPr>
              <p:cNvSpPr/>
              <p:nvPr/>
            </p:nvSpPr>
            <p:spPr>
              <a:xfrm>
                <a:off x="1602092" y="780527"/>
                <a:ext cx="1682454" cy="1682454"/>
              </a:xfrm>
              <a:prstGeom prst="rect">
                <a:avLst/>
              </a:prstGeom>
              <a:solidFill>
                <a:schemeClr val="bg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44" name="Group 43">
              <a:extLst>
                <a:ext uri="{FF2B5EF4-FFF2-40B4-BE49-F238E27FC236}">
                  <a16:creationId xmlns:a16="http://schemas.microsoft.com/office/drawing/2014/main" id="{21557171-C88A-A9C7-A54D-9119A60FD98C}"/>
                </a:ext>
              </a:extLst>
            </p:cNvPr>
            <p:cNvGrpSpPr/>
            <p:nvPr/>
          </p:nvGrpSpPr>
          <p:grpSpPr>
            <a:xfrm>
              <a:off x="622813" y="591234"/>
              <a:ext cx="2135113" cy="1653313"/>
              <a:chOff x="622813" y="591234"/>
              <a:chExt cx="2135113" cy="1653313"/>
            </a:xfrm>
          </p:grpSpPr>
          <p:sp>
            <p:nvSpPr>
              <p:cNvPr id="39" name="TextBox 38">
                <a:extLst>
                  <a:ext uri="{FF2B5EF4-FFF2-40B4-BE49-F238E27FC236}">
                    <a16:creationId xmlns:a16="http://schemas.microsoft.com/office/drawing/2014/main" id="{818FF68E-8B8F-37AA-6308-A745582F6E1E}"/>
                  </a:ext>
                </a:extLst>
              </p:cNvPr>
              <p:cNvSpPr txBox="1"/>
              <p:nvPr/>
            </p:nvSpPr>
            <p:spPr>
              <a:xfrm>
                <a:off x="723393" y="591234"/>
                <a:ext cx="931668" cy="630942"/>
              </a:xfrm>
              <a:prstGeom prst="rect">
                <a:avLst/>
              </a:prstGeom>
              <a:noFill/>
            </p:spPr>
            <p:txBody>
              <a:bodyPr wrap="square" rtlCol="0">
                <a:spAutoFit/>
              </a:bodyPr>
              <a:lstStyle/>
              <a:p>
                <a:r>
                  <a:rPr lang="en-US" sz="4320"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01</a:t>
                </a:r>
              </a:p>
            </p:txBody>
          </p:sp>
          <p:sp>
            <p:nvSpPr>
              <p:cNvPr id="40" name="TextBox 39">
                <a:extLst>
                  <a:ext uri="{FF2B5EF4-FFF2-40B4-BE49-F238E27FC236}">
                    <a16:creationId xmlns:a16="http://schemas.microsoft.com/office/drawing/2014/main" id="{36234A73-0706-8ED1-51FA-7DDA86D06995}"/>
                  </a:ext>
                </a:extLst>
              </p:cNvPr>
              <p:cNvSpPr txBox="1"/>
              <p:nvPr/>
            </p:nvSpPr>
            <p:spPr>
              <a:xfrm>
                <a:off x="622813" y="1127686"/>
                <a:ext cx="2135113" cy="323165"/>
              </a:xfrm>
              <a:prstGeom prst="rect">
                <a:avLst/>
              </a:prstGeom>
              <a:noFill/>
            </p:spPr>
            <p:txBody>
              <a:bodyPr wrap="square" rtlCol="0">
                <a:spAutoFit/>
              </a:bodyPr>
              <a:lstStyle/>
              <a:p>
                <a:r>
                  <a:rPr lang="en-US"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Bedrooms</a:t>
                </a:r>
                <a:r>
                  <a:rPr lang="en-US" sz="1920"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 vs. Price</a:t>
                </a:r>
              </a:p>
            </p:txBody>
          </p:sp>
          <p:sp>
            <p:nvSpPr>
              <p:cNvPr id="41" name="TextBox 40">
                <a:extLst>
                  <a:ext uri="{FF2B5EF4-FFF2-40B4-BE49-F238E27FC236}">
                    <a16:creationId xmlns:a16="http://schemas.microsoft.com/office/drawing/2014/main" id="{4D471C11-72C6-C850-8FC0-1E6A6708DC9A}"/>
                  </a:ext>
                </a:extLst>
              </p:cNvPr>
              <p:cNvSpPr txBox="1"/>
              <p:nvPr/>
            </p:nvSpPr>
            <p:spPr>
              <a:xfrm>
                <a:off x="747775" y="1552050"/>
                <a:ext cx="1888746" cy="692497"/>
              </a:xfrm>
              <a:prstGeom prst="rect">
                <a:avLst/>
              </a:prstGeom>
              <a:noFill/>
            </p:spPr>
            <p:txBody>
              <a:bodyPr wrap="square" rtlCol="0">
                <a:spAutoFit/>
              </a:bodyPr>
              <a:lstStyle/>
              <a:p>
                <a:r>
                  <a:rPr lang="en-IN" sz="1600" b="0" i="0" dirty="0">
                    <a:solidFill>
                      <a:srgbClr val="262626"/>
                    </a:solidFill>
                    <a:effectLst/>
                    <a:latin typeface="-apple-system"/>
                  </a:rPr>
                  <a:t>Boxplot showing how the number of bedrooms affects sale price.</a:t>
                </a:r>
                <a:endParaRPr lang="en-US" sz="1440" dirty="0">
                  <a:solidFill>
                    <a:schemeClr val="bg1">
                      <a:lumMod val="50000"/>
                    </a:schemeClr>
                  </a:solidFill>
                </a:endParaRPr>
              </a:p>
            </p:txBody>
          </p:sp>
        </p:grpSp>
      </p:grpSp>
      <p:grpSp>
        <p:nvGrpSpPr>
          <p:cNvPr id="84" name="Group 83">
            <a:extLst>
              <a:ext uri="{FF2B5EF4-FFF2-40B4-BE49-F238E27FC236}">
                <a16:creationId xmlns:a16="http://schemas.microsoft.com/office/drawing/2014/main" id="{2C79411E-70FC-87CB-3124-6DB7FD655F90}"/>
              </a:ext>
            </a:extLst>
          </p:cNvPr>
          <p:cNvGrpSpPr/>
          <p:nvPr/>
        </p:nvGrpSpPr>
        <p:grpSpPr>
          <a:xfrm>
            <a:off x="4386057" y="1107262"/>
            <a:ext cx="2587126" cy="2587126"/>
            <a:chOff x="3655048" y="528270"/>
            <a:chExt cx="2155938" cy="2155938"/>
          </a:xfrm>
        </p:grpSpPr>
        <p:grpSp>
          <p:nvGrpSpPr>
            <p:cNvPr id="16" name="Group 15">
              <a:extLst>
                <a:ext uri="{FF2B5EF4-FFF2-40B4-BE49-F238E27FC236}">
                  <a16:creationId xmlns:a16="http://schemas.microsoft.com/office/drawing/2014/main" id="{AF84F890-4177-C742-3AD7-AA3989BC9330}"/>
                </a:ext>
              </a:extLst>
            </p:cNvPr>
            <p:cNvGrpSpPr/>
            <p:nvPr/>
          </p:nvGrpSpPr>
          <p:grpSpPr>
            <a:xfrm>
              <a:off x="3655048" y="528270"/>
              <a:ext cx="2155938" cy="2155938"/>
              <a:chOff x="1602092" y="780527"/>
              <a:chExt cx="1682454" cy="1682454"/>
            </a:xfrm>
          </p:grpSpPr>
          <p:sp>
            <p:nvSpPr>
              <p:cNvPr id="17" name="Rectangle 16">
                <a:extLst>
                  <a:ext uri="{FF2B5EF4-FFF2-40B4-BE49-F238E27FC236}">
                    <a16:creationId xmlns:a16="http://schemas.microsoft.com/office/drawing/2014/main" id="{8B3A20FE-62DF-4C26-6564-FE5D2A48095D}"/>
                  </a:ext>
                </a:extLst>
              </p:cNvPr>
              <p:cNvSpPr/>
              <p:nvPr/>
            </p:nvSpPr>
            <p:spPr>
              <a:xfrm>
                <a:off x="1602092" y="780527"/>
                <a:ext cx="1682454" cy="1682454"/>
              </a:xfrm>
              <a:prstGeom prst="rect">
                <a:avLst/>
              </a:prstGeom>
              <a:solidFill>
                <a:schemeClr val="bg1"/>
              </a:solidFill>
              <a:ln>
                <a:solidFill>
                  <a:srgbClr val="0070C0"/>
                </a:solidFill>
              </a:ln>
              <a:scene3d>
                <a:camera prst="obliqueBottomLeft"/>
                <a:lightRig rig="flood" dir="t"/>
              </a:scene3d>
              <a:sp3d extrusionH="1905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8" name="Rectangle 17">
                <a:extLst>
                  <a:ext uri="{FF2B5EF4-FFF2-40B4-BE49-F238E27FC236}">
                    <a16:creationId xmlns:a16="http://schemas.microsoft.com/office/drawing/2014/main" id="{42AA6E0C-A6BA-DFF8-78CA-871599E1C0A3}"/>
                  </a:ext>
                </a:extLst>
              </p:cNvPr>
              <p:cNvSpPr/>
              <p:nvPr/>
            </p:nvSpPr>
            <p:spPr>
              <a:xfrm>
                <a:off x="1602092" y="780527"/>
                <a:ext cx="1682454" cy="1682454"/>
              </a:xfrm>
              <a:prstGeom prst="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45" name="Group 44">
              <a:extLst>
                <a:ext uri="{FF2B5EF4-FFF2-40B4-BE49-F238E27FC236}">
                  <a16:creationId xmlns:a16="http://schemas.microsoft.com/office/drawing/2014/main" id="{59EEB381-7687-230E-5514-49D96A325473}"/>
                </a:ext>
              </a:extLst>
            </p:cNvPr>
            <p:cNvGrpSpPr/>
            <p:nvPr/>
          </p:nvGrpSpPr>
          <p:grpSpPr>
            <a:xfrm>
              <a:off x="3655048" y="591234"/>
              <a:ext cx="2050776" cy="1999488"/>
              <a:chOff x="601988" y="591234"/>
              <a:chExt cx="2050776" cy="1999488"/>
            </a:xfrm>
          </p:grpSpPr>
          <p:sp>
            <p:nvSpPr>
              <p:cNvPr id="46" name="TextBox 45">
                <a:extLst>
                  <a:ext uri="{FF2B5EF4-FFF2-40B4-BE49-F238E27FC236}">
                    <a16:creationId xmlns:a16="http://schemas.microsoft.com/office/drawing/2014/main" id="{2D03FA28-49ED-78AE-AFEF-739C11A39923}"/>
                  </a:ext>
                </a:extLst>
              </p:cNvPr>
              <p:cNvSpPr txBox="1"/>
              <p:nvPr/>
            </p:nvSpPr>
            <p:spPr>
              <a:xfrm>
                <a:off x="723393" y="591234"/>
                <a:ext cx="931668" cy="630942"/>
              </a:xfrm>
              <a:prstGeom prst="rect">
                <a:avLst/>
              </a:prstGeom>
              <a:noFill/>
            </p:spPr>
            <p:txBody>
              <a:bodyPr wrap="square" rtlCol="0">
                <a:spAutoFit/>
              </a:bodyPr>
              <a:lstStyle/>
              <a:p>
                <a:r>
                  <a:rPr lang="en-US" sz="4320"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sp>
            <p:nvSpPr>
              <p:cNvPr id="47" name="TextBox 46">
                <a:extLst>
                  <a:ext uri="{FF2B5EF4-FFF2-40B4-BE49-F238E27FC236}">
                    <a16:creationId xmlns:a16="http://schemas.microsoft.com/office/drawing/2014/main" id="{776DC6D2-DC4E-9EC6-2373-3C3C5FC18887}"/>
                  </a:ext>
                </a:extLst>
              </p:cNvPr>
              <p:cNvSpPr txBox="1"/>
              <p:nvPr/>
            </p:nvSpPr>
            <p:spPr>
              <a:xfrm>
                <a:off x="601988" y="1127686"/>
                <a:ext cx="2050776" cy="538609"/>
              </a:xfrm>
              <a:prstGeom prst="rect">
                <a:avLst/>
              </a:prstGeom>
              <a:noFill/>
            </p:spPr>
            <p:txBody>
              <a:bodyPr wrap="square" rtlCol="0">
                <a:spAutoFit/>
              </a:bodyPr>
              <a:lstStyle/>
              <a:p>
                <a:r>
                  <a:rPr lang="en-US"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Full Bathrooms vs. Price</a:t>
                </a:r>
              </a:p>
            </p:txBody>
          </p:sp>
          <p:sp>
            <p:nvSpPr>
              <p:cNvPr id="48" name="TextBox 47">
                <a:extLst>
                  <a:ext uri="{FF2B5EF4-FFF2-40B4-BE49-F238E27FC236}">
                    <a16:creationId xmlns:a16="http://schemas.microsoft.com/office/drawing/2014/main" id="{6D042F5C-F84A-3205-19FC-BFB43F5A4981}"/>
                  </a:ext>
                </a:extLst>
              </p:cNvPr>
              <p:cNvSpPr txBox="1"/>
              <p:nvPr/>
            </p:nvSpPr>
            <p:spPr>
              <a:xfrm>
                <a:off x="683003" y="1693040"/>
                <a:ext cx="1888746" cy="897682"/>
              </a:xfrm>
              <a:prstGeom prst="rect">
                <a:avLst/>
              </a:prstGeom>
              <a:noFill/>
            </p:spPr>
            <p:txBody>
              <a:bodyPr wrap="square" rtlCol="0">
                <a:spAutoFit/>
              </a:bodyPr>
              <a:lstStyle/>
              <a:p>
                <a:r>
                  <a:rPr lang="en-IN" sz="1600" b="0" i="0" dirty="0">
                    <a:solidFill>
                      <a:srgbClr val="262626"/>
                    </a:solidFill>
                    <a:effectLst/>
                    <a:latin typeface="-apple-system"/>
                  </a:rPr>
                  <a:t>Boxplot illustrating the impact of the number of full bathrooms on sale price.</a:t>
                </a:r>
                <a:endParaRPr lang="en-US" sz="1440" dirty="0">
                  <a:solidFill>
                    <a:schemeClr val="bg1">
                      <a:lumMod val="50000"/>
                    </a:schemeClr>
                  </a:solidFill>
                </a:endParaRPr>
              </a:p>
            </p:txBody>
          </p:sp>
        </p:grpSp>
      </p:grpSp>
      <p:grpSp>
        <p:nvGrpSpPr>
          <p:cNvPr id="85" name="Group 84">
            <a:extLst>
              <a:ext uri="{FF2B5EF4-FFF2-40B4-BE49-F238E27FC236}">
                <a16:creationId xmlns:a16="http://schemas.microsoft.com/office/drawing/2014/main" id="{C21E977F-7091-92F3-A2F7-953E96AC34BB}"/>
              </a:ext>
            </a:extLst>
          </p:cNvPr>
          <p:cNvGrpSpPr/>
          <p:nvPr/>
        </p:nvGrpSpPr>
        <p:grpSpPr>
          <a:xfrm>
            <a:off x="8024741" y="1107262"/>
            <a:ext cx="2587126" cy="2587126"/>
            <a:chOff x="6687284" y="528270"/>
            <a:chExt cx="2155938" cy="2155938"/>
          </a:xfrm>
        </p:grpSpPr>
        <p:grpSp>
          <p:nvGrpSpPr>
            <p:cNvPr id="19" name="Group 18">
              <a:extLst>
                <a:ext uri="{FF2B5EF4-FFF2-40B4-BE49-F238E27FC236}">
                  <a16:creationId xmlns:a16="http://schemas.microsoft.com/office/drawing/2014/main" id="{9654D44A-481B-E039-46C8-01403802AC12}"/>
                </a:ext>
              </a:extLst>
            </p:cNvPr>
            <p:cNvGrpSpPr/>
            <p:nvPr/>
          </p:nvGrpSpPr>
          <p:grpSpPr>
            <a:xfrm>
              <a:off x="6687284" y="528270"/>
              <a:ext cx="2155938" cy="2155938"/>
              <a:chOff x="1602092" y="780527"/>
              <a:chExt cx="1682454" cy="1682454"/>
            </a:xfrm>
          </p:grpSpPr>
          <p:sp>
            <p:nvSpPr>
              <p:cNvPr id="20" name="Rectangle 19">
                <a:extLst>
                  <a:ext uri="{FF2B5EF4-FFF2-40B4-BE49-F238E27FC236}">
                    <a16:creationId xmlns:a16="http://schemas.microsoft.com/office/drawing/2014/main" id="{7E6E2D95-0ED0-AA70-60BB-6CABA39ECCF2}"/>
                  </a:ext>
                </a:extLst>
              </p:cNvPr>
              <p:cNvSpPr/>
              <p:nvPr/>
            </p:nvSpPr>
            <p:spPr>
              <a:xfrm>
                <a:off x="1602092" y="780527"/>
                <a:ext cx="1682454" cy="1682454"/>
              </a:xfrm>
              <a:prstGeom prst="rect">
                <a:avLst/>
              </a:prstGeom>
              <a:solidFill>
                <a:schemeClr val="bg1"/>
              </a:solidFill>
              <a:ln>
                <a:solidFill>
                  <a:srgbClr val="00B050"/>
                </a:solidFill>
              </a:ln>
              <a:scene3d>
                <a:camera prst="obliqueBottomLeft"/>
                <a:lightRig rig="flood" dir="t"/>
              </a:scene3d>
              <a:sp3d extrusionH="1905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1" name="Rectangle 20">
                <a:extLst>
                  <a:ext uri="{FF2B5EF4-FFF2-40B4-BE49-F238E27FC236}">
                    <a16:creationId xmlns:a16="http://schemas.microsoft.com/office/drawing/2014/main" id="{449A434D-99D8-4760-086E-95B02CB76429}"/>
                  </a:ext>
                </a:extLst>
              </p:cNvPr>
              <p:cNvSpPr/>
              <p:nvPr/>
            </p:nvSpPr>
            <p:spPr>
              <a:xfrm>
                <a:off x="1602092" y="780527"/>
                <a:ext cx="1682454" cy="1682454"/>
              </a:xfrm>
              <a:prstGeom prst="rect">
                <a:avLst/>
              </a:prstGeom>
              <a:solidFill>
                <a:schemeClr val="bg1"/>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50" name="Group 49">
              <a:extLst>
                <a:ext uri="{FF2B5EF4-FFF2-40B4-BE49-F238E27FC236}">
                  <a16:creationId xmlns:a16="http://schemas.microsoft.com/office/drawing/2014/main" id="{B11381DE-11EB-55E3-C3D2-738F3EF612A2}"/>
                </a:ext>
              </a:extLst>
            </p:cNvPr>
            <p:cNvGrpSpPr/>
            <p:nvPr/>
          </p:nvGrpSpPr>
          <p:grpSpPr>
            <a:xfrm>
              <a:off x="6808689" y="591234"/>
              <a:ext cx="1929371" cy="1979089"/>
              <a:chOff x="723393" y="591234"/>
              <a:chExt cx="1929371" cy="1979089"/>
            </a:xfrm>
          </p:grpSpPr>
          <p:sp>
            <p:nvSpPr>
              <p:cNvPr id="51" name="TextBox 50">
                <a:extLst>
                  <a:ext uri="{FF2B5EF4-FFF2-40B4-BE49-F238E27FC236}">
                    <a16:creationId xmlns:a16="http://schemas.microsoft.com/office/drawing/2014/main" id="{035E4ABE-504F-4C2A-0CE2-B3B4D72FE8C9}"/>
                  </a:ext>
                </a:extLst>
              </p:cNvPr>
              <p:cNvSpPr txBox="1"/>
              <p:nvPr/>
            </p:nvSpPr>
            <p:spPr>
              <a:xfrm>
                <a:off x="723393" y="591234"/>
                <a:ext cx="931668" cy="630942"/>
              </a:xfrm>
              <a:prstGeom prst="rect">
                <a:avLst/>
              </a:prstGeom>
              <a:noFill/>
            </p:spPr>
            <p:txBody>
              <a:bodyPr wrap="square" rtlCol="0">
                <a:spAutoFit/>
              </a:bodyPr>
              <a:lstStyle/>
              <a:p>
                <a:r>
                  <a:rPr lang="en-US" sz="4320"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03</a:t>
                </a:r>
              </a:p>
            </p:txBody>
          </p:sp>
          <p:sp>
            <p:nvSpPr>
              <p:cNvPr id="52" name="TextBox 51">
                <a:extLst>
                  <a:ext uri="{FF2B5EF4-FFF2-40B4-BE49-F238E27FC236}">
                    <a16:creationId xmlns:a16="http://schemas.microsoft.com/office/drawing/2014/main" id="{45DA086E-3B6B-5FE3-7C7F-A7001955F433}"/>
                  </a:ext>
                </a:extLst>
              </p:cNvPr>
              <p:cNvSpPr txBox="1"/>
              <p:nvPr/>
            </p:nvSpPr>
            <p:spPr>
              <a:xfrm>
                <a:off x="747773" y="1127686"/>
                <a:ext cx="1904991" cy="538609"/>
              </a:xfrm>
              <a:prstGeom prst="rect">
                <a:avLst/>
              </a:prstGeom>
              <a:noFill/>
            </p:spPr>
            <p:txBody>
              <a:bodyPr wrap="square" rtlCol="0">
                <a:spAutoFit/>
              </a:bodyPr>
              <a:lstStyle/>
              <a:p>
                <a:r>
                  <a:rPr lang="en-IN"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Total Living Area vs. Price</a:t>
                </a:r>
                <a:endParaRPr lang="en-US"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3" name="TextBox 52">
                <a:extLst>
                  <a:ext uri="{FF2B5EF4-FFF2-40B4-BE49-F238E27FC236}">
                    <a16:creationId xmlns:a16="http://schemas.microsoft.com/office/drawing/2014/main" id="{ABF4E789-3911-A099-0E81-438F599278D9}"/>
                  </a:ext>
                </a:extLst>
              </p:cNvPr>
              <p:cNvSpPr txBox="1"/>
              <p:nvPr/>
            </p:nvSpPr>
            <p:spPr>
              <a:xfrm>
                <a:off x="747775" y="1672641"/>
                <a:ext cx="1888746" cy="897682"/>
              </a:xfrm>
              <a:prstGeom prst="rect">
                <a:avLst/>
              </a:prstGeom>
              <a:noFill/>
            </p:spPr>
            <p:txBody>
              <a:bodyPr wrap="square" rtlCol="0">
                <a:spAutoFit/>
              </a:bodyPr>
              <a:lstStyle/>
              <a:p>
                <a:r>
                  <a:rPr lang="en-IN" sz="1600" b="0" i="0" dirty="0">
                    <a:solidFill>
                      <a:srgbClr val="262626"/>
                    </a:solidFill>
                    <a:effectLst/>
                    <a:latin typeface="-apple-system"/>
                  </a:rPr>
                  <a:t>Scatter plot depicting the relationship between total living area and sale price.</a:t>
                </a:r>
                <a:endParaRPr lang="en-US" sz="1440" dirty="0">
                  <a:solidFill>
                    <a:schemeClr val="bg1">
                      <a:lumMod val="50000"/>
                    </a:schemeClr>
                  </a:solidFill>
                </a:endParaRPr>
              </a:p>
            </p:txBody>
          </p:sp>
        </p:grpSp>
      </p:grpSp>
      <p:grpSp>
        <p:nvGrpSpPr>
          <p:cNvPr id="86" name="Group 85">
            <a:extLst>
              <a:ext uri="{FF2B5EF4-FFF2-40B4-BE49-F238E27FC236}">
                <a16:creationId xmlns:a16="http://schemas.microsoft.com/office/drawing/2014/main" id="{A7CF1F55-BE07-F9D5-CFA6-ADCF4FC825F3}"/>
              </a:ext>
            </a:extLst>
          </p:cNvPr>
          <p:cNvGrpSpPr/>
          <p:nvPr/>
        </p:nvGrpSpPr>
        <p:grpSpPr>
          <a:xfrm>
            <a:off x="11663425" y="1107262"/>
            <a:ext cx="2587126" cy="2587126"/>
            <a:chOff x="9719521" y="528270"/>
            <a:chExt cx="2155938" cy="2155938"/>
          </a:xfrm>
        </p:grpSpPr>
        <p:grpSp>
          <p:nvGrpSpPr>
            <p:cNvPr id="32" name="Group 31">
              <a:extLst>
                <a:ext uri="{FF2B5EF4-FFF2-40B4-BE49-F238E27FC236}">
                  <a16:creationId xmlns:a16="http://schemas.microsoft.com/office/drawing/2014/main" id="{BB304880-A78B-8380-E5EB-150124EC7560}"/>
                </a:ext>
              </a:extLst>
            </p:cNvPr>
            <p:cNvGrpSpPr/>
            <p:nvPr/>
          </p:nvGrpSpPr>
          <p:grpSpPr>
            <a:xfrm>
              <a:off x="9719521" y="528270"/>
              <a:ext cx="2155938" cy="2155938"/>
              <a:chOff x="1602092" y="780527"/>
              <a:chExt cx="1682454" cy="1682454"/>
            </a:xfrm>
          </p:grpSpPr>
          <p:sp>
            <p:nvSpPr>
              <p:cNvPr id="33" name="Rectangle 32">
                <a:extLst>
                  <a:ext uri="{FF2B5EF4-FFF2-40B4-BE49-F238E27FC236}">
                    <a16:creationId xmlns:a16="http://schemas.microsoft.com/office/drawing/2014/main" id="{B7731CE2-AA9A-F8AD-8989-239FD7E7C6A0}"/>
                  </a:ext>
                </a:extLst>
              </p:cNvPr>
              <p:cNvSpPr/>
              <p:nvPr/>
            </p:nvSpPr>
            <p:spPr>
              <a:xfrm>
                <a:off x="1602092" y="780527"/>
                <a:ext cx="1682454" cy="1682454"/>
              </a:xfrm>
              <a:prstGeom prst="rect">
                <a:avLst/>
              </a:prstGeom>
              <a:solidFill>
                <a:schemeClr val="bg1"/>
              </a:solidFill>
              <a:ln>
                <a:solidFill>
                  <a:schemeClr val="accent2">
                    <a:lumMod val="75000"/>
                  </a:schemeClr>
                </a:solidFill>
              </a:ln>
              <a:scene3d>
                <a:camera prst="obliqueBottomLeft"/>
                <a:lightRig rig="flood" dir="t"/>
              </a:scene3d>
              <a:sp3d extrusionH="1905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4" name="Rectangle 33">
                <a:extLst>
                  <a:ext uri="{FF2B5EF4-FFF2-40B4-BE49-F238E27FC236}">
                    <a16:creationId xmlns:a16="http://schemas.microsoft.com/office/drawing/2014/main" id="{38D8B10F-A3ED-EF94-2F18-6DADD1EFAD5D}"/>
                  </a:ext>
                </a:extLst>
              </p:cNvPr>
              <p:cNvSpPr/>
              <p:nvPr/>
            </p:nvSpPr>
            <p:spPr>
              <a:xfrm>
                <a:off x="1602092" y="780527"/>
                <a:ext cx="1682454" cy="1682454"/>
              </a:xfrm>
              <a:prstGeom prst="rect">
                <a:avLst/>
              </a:prstGeom>
              <a:solidFill>
                <a:schemeClr val="bg1"/>
              </a:solidFill>
              <a:ln>
                <a:solidFill>
                  <a:srgbClr val="FF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55" name="Group 54">
              <a:extLst>
                <a:ext uri="{FF2B5EF4-FFF2-40B4-BE49-F238E27FC236}">
                  <a16:creationId xmlns:a16="http://schemas.microsoft.com/office/drawing/2014/main" id="{5849C5DA-8C2B-D04E-53E4-EC277ED1BE47}"/>
                </a:ext>
              </a:extLst>
            </p:cNvPr>
            <p:cNvGrpSpPr/>
            <p:nvPr/>
          </p:nvGrpSpPr>
          <p:grpSpPr>
            <a:xfrm>
              <a:off x="9840926" y="591234"/>
              <a:ext cx="1913128" cy="1768565"/>
              <a:chOff x="723393" y="591234"/>
              <a:chExt cx="1913128" cy="1768565"/>
            </a:xfrm>
          </p:grpSpPr>
          <p:sp>
            <p:nvSpPr>
              <p:cNvPr id="56" name="TextBox 55">
                <a:extLst>
                  <a:ext uri="{FF2B5EF4-FFF2-40B4-BE49-F238E27FC236}">
                    <a16:creationId xmlns:a16="http://schemas.microsoft.com/office/drawing/2014/main" id="{45B275E4-293F-1481-BB6A-BA59C9B95D32}"/>
                  </a:ext>
                </a:extLst>
              </p:cNvPr>
              <p:cNvSpPr txBox="1"/>
              <p:nvPr/>
            </p:nvSpPr>
            <p:spPr>
              <a:xfrm>
                <a:off x="723393" y="591234"/>
                <a:ext cx="931668" cy="630942"/>
              </a:xfrm>
              <a:prstGeom prst="rect">
                <a:avLst/>
              </a:prstGeom>
              <a:noFill/>
            </p:spPr>
            <p:txBody>
              <a:bodyPr wrap="square" rtlCol="0">
                <a:spAutoFit/>
              </a:bodyPr>
              <a:lstStyle/>
              <a:p>
                <a:r>
                  <a:rPr lang="en-US" sz="4320"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04</a:t>
                </a:r>
              </a:p>
            </p:txBody>
          </p:sp>
          <p:sp>
            <p:nvSpPr>
              <p:cNvPr id="57" name="TextBox 56">
                <a:extLst>
                  <a:ext uri="{FF2B5EF4-FFF2-40B4-BE49-F238E27FC236}">
                    <a16:creationId xmlns:a16="http://schemas.microsoft.com/office/drawing/2014/main" id="{90DE440F-5289-A17F-5FE2-3F4448C9CCD4}"/>
                  </a:ext>
                </a:extLst>
              </p:cNvPr>
              <p:cNvSpPr txBox="1"/>
              <p:nvPr/>
            </p:nvSpPr>
            <p:spPr>
              <a:xfrm>
                <a:off x="747773" y="1127686"/>
                <a:ext cx="1888747" cy="538609"/>
              </a:xfrm>
              <a:prstGeom prst="rect">
                <a:avLst/>
              </a:prstGeom>
              <a:noFill/>
            </p:spPr>
            <p:txBody>
              <a:bodyPr wrap="square" rtlCol="0">
                <a:spAutoFit/>
              </a:bodyPr>
              <a:lstStyle/>
              <a:p>
                <a:r>
                  <a:rPr lang="en-US"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Total Bathrooms vs. Price</a:t>
                </a:r>
              </a:p>
            </p:txBody>
          </p:sp>
          <p:sp>
            <p:nvSpPr>
              <p:cNvPr id="58" name="TextBox 57">
                <a:extLst>
                  <a:ext uri="{FF2B5EF4-FFF2-40B4-BE49-F238E27FC236}">
                    <a16:creationId xmlns:a16="http://schemas.microsoft.com/office/drawing/2014/main" id="{A1C0E07F-64B4-1866-D968-9E3019ED3556}"/>
                  </a:ext>
                </a:extLst>
              </p:cNvPr>
              <p:cNvSpPr txBox="1"/>
              <p:nvPr/>
            </p:nvSpPr>
            <p:spPr>
              <a:xfrm>
                <a:off x="747775" y="1667302"/>
                <a:ext cx="1888746" cy="692497"/>
              </a:xfrm>
              <a:prstGeom prst="rect">
                <a:avLst/>
              </a:prstGeom>
              <a:noFill/>
            </p:spPr>
            <p:txBody>
              <a:bodyPr wrap="square" rtlCol="0">
                <a:spAutoFit/>
              </a:bodyPr>
              <a:lstStyle/>
              <a:p>
                <a:r>
                  <a:rPr lang="en-IN" sz="1600" b="0" i="0" dirty="0">
                    <a:solidFill>
                      <a:srgbClr val="262626"/>
                    </a:solidFill>
                    <a:effectLst/>
                    <a:latin typeface="-apple-system"/>
                  </a:rPr>
                  <a:t>Boxplot showing how total bathrooms influence sale price.</a:t>
                </a:r>
                <a:endParaRPr lang="en-US" sz="1440" dirty="0">
                  <a:solidFill>
                    <a:schemeClr val="bg1">
                      <a:lumMod val="50000"/>
                    </a:schemeClr>
                  </a:solidFill>
                </a:endParaRPr>
              </a:p>
            </p:txBody>
          </p:sp>
        </p:grpSp>
      </p:grpSp>
      <p:grpSp>
        <p:nvGrpSpPr>
          <p:cNvPr id="88" name="Group 87">
            <a:extLst>
              <a:ext uri="{FF2B5EF4-FFF2-40B4-BE49-F238E27FC236}">
                <a16:creationId xmlns:a16="http://schemas.microsoft.com/office/drawing/2014/main" id="{C14E5642-EA5C-0FA5-10D6-34AEAC652CDB}"/>
              </a:ext>
            </a:extLst>
          </p:cNvPr>
          <p:cNvGrpSpPr/>
          <p:nvPr/>
        </p:nvGrpSpPr>
        <p:grpSpPr>
          <a:xfrm>
            <a:off x="6338113" y="4859608"/>
            <a:ext cx="2587126" cy="2587126"/>
            <a:chOff x="3655048" y="3604782"/>
            <a:chExt cx="2155938" cy="2155938"/>
          </a:xfrm>
        </p:grpSpPr>
        <p:grpSp>
          <p:nvGrpSpPr>
            <p:cNvPr id="25" name="Group 24">
              <a:extLst>
                <a:ext uri="{FF2B5EF4-FFF2-40B4-BE49-F238E27FC236}">
                  <a16:creationId xmlns:a16="http://schemas.microsoft.com/office/drawing/2014/main" id="{13B62699-352D-AA74-95B9-5A495154F194}"/>
                </a:ext>
              </a:extLst>
            </p:cNvPr>
            <p:cNvGrpSpPr/>
            <p:nvPr/>
          </p:nvGrpSpPr>
          <p:grpSpPr>
            <a:xfrm>
              <a:off x="3655048" y="3604782"/>
              <a:ext cx="2155938" cy="2155938"/>
              <a:chOff x="1602092" y="780527"/>
              <a:chExt cx="1682454" cy="1682454"/>
            </a:xfrm>
          </p:grpSpPr>
          <p:sp>
            <p:nvSpPr>
              <p:cNvPr id="26" name="Rectangle 25">
                <a:extLst>
                  <a:ext uri="{FF2B5EF4-FFF2-40B4-BE49-F238E27FC236}">
                    <a16:creationId xmlns:a16="http://schemas.microsoft.com/office/drawing/2014/main" id="{D58B95F3-450C-1079-10A3-CA357280396C}"/>
                  </a:ext>
                </a:extLst>
              </p:cNvPr>
              <p:cNvSpPr/>
              <p:nvPr/>
            </p:nvSpPr>
            <p:spPr>
              <a:xfrm>
                <a:off x="1602092" y="780527"/>
                <a:ext cx="1682454" cy="1682454"/>
              </a:xfrm>
              <a:prstGeom prst="rect">
                <a:avLst/>
              </a:prstGeom>
              <a:solidFill>
                <a:schemeClr val="bg1"/>
              </a:solidFill>
              <a:ln>
                <a:solidFill>
                  <a:srgbClr val="7030A0"/>
                </a:solidFill>
              </a:ln>
              <a:scene3d>
                <a:camera prst="obliqueBottomLeft"/>
                <a:lightRig rig="flood" dir="t"/>
              </a:scene3d>
              <a:sp3d extrusionH="1905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7" name="Rectangle 26">
                <a:extLst>
                  <a:ext uri="{FF2B5EF4-FFF2-40B4-BE49-F238E27FC236}">
                    <a16:creationId xmlns:a16="http://schemas.microsoft.com/office/drawing/2014/main" id="{74FA958A-B04D-5EE9-850F-978E6ADAA240}"/>
                  </a:ext>
                </a:extLst>
              </p:cNvPr>
              <p:cNvSpPr/>
              <p:nvPr/>
            </p:nvSpPr>
            <p:spPr>
              <a:xfrm>
                <a:off x="1602092" y="780527"/>
                <a:ext cx="1682454" cy="1682454"/>
              </a:xfrm>
              <a:prstGeom prst="rect">
                <a:avLst/>
              </a:prstGeom>
              <a:solidFill>
                <a:schemeClr val="bg1"/>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63" name="Group 62">
              <a:extLst>
                <a:ext uri="{FF2B5EF4-FFF2-40B4-BE49-F238E27FC236}">
                  <a16:creationId xmlns:a16="http://schemas.microsoft.com/office/drawing/2014/main" id="{B4CE15D7-8E5A-F3DD-7745-7824B989A7CD}"/>
                </a:ext>
              </a:extLst>
            </p:cNvPr>
            <p:cNvGrpSpPr/>
            <p:nvPr/>
          </p:nvGrpSpPr>
          <p:grpSpPr>
            <a:xfrm>
              <a:off x="3776453" y="3667746"/>
              <a:ext cx="1953752" cy="1921447"/>
              <a:chOff x="723393" y="591234"/>
              <a:chExt cx="1953752" cy="1921447"/>
            </a:xfrm>
          </p:grpSpPr>
          <p:sp>
            <p:nvSpPr>
              <p:cNvPr id="64" name="TextBox 63">
                <a:extLst>
                  <a:ext uri="{FF2B5EF4-FFF2-40B4-BE49-F238E27FC236}">
                    <a16:creationId xmlns:a16="http://schemas.microsoft.com/office/drawing/2014/main" id="{E7B93A04-0C61-B505-A5BE-B383F370986B}"/>
                  </a:ext>
                </a:extLst>
              </p:cNvPr>
              <p:cNvSpPr txBox="1"/>
              <p:nvPr/>
            </p:nvSpPr>
            <p:spPr>
              <a:xfrm>
                <a:off x="723393" y="591234"/>
                <a:ext cx="931668" cy="630942"/>
              </a:xfrm>
              <a:prstGeom prst="rect">
                <a:avLst/>
              </a:prstGeom>
              <a:noFill/>
            </p:spPr>
            <p:txBody>
              <a:bodyPr wrap="square" rtlCol="0">
                <a:spAutoFit/>
              </a:bodyPr>
              <a:lstStyle/>
              <a:p>
                <a:r>
                  <a:rPr lang="en-US" sz="4320"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06</a:t>
                </a:r>
              </a:p>
            </p:txBody>
          </p:sp>
          <p:sp>
            <p:nvSpPr>
              <p:cNvPr id="65" name="TextBox 64">
                <a:extLst>
                  <a:ext uri="{FF2B5EF4-FFF2-40B4-BE49-F238E27FC236}">
                    <a16:creationId xmlns:a16="http://schemas.microsoft.com/office/drawing/2014/main" id="{216D4253-C60C-C496-C7A6-4AEFF1719488}"/>
                  </a:ext>
                </a:extLst>
              </p:cNvPr>
              <p:cNvSpPr txBox="1"/>
              <p:nvPr/>
            </p:nvSpPr>
            <p:spPr>
              <a:xfrm>
                <a:off x="747774" y="1127686"/>
                <a:ext cx="1929371" cy="538609"/>
              </a:xfrm>
              <a:prstGeom prst="rect">
                <a:avLst/>
              </a:prstGeom>
              <a:noFill/>
            </p:spPr>
            <p:txBody>
              <a:bodyPr wrap="square" rtlCol="0">
                <a:spAutoFit/>
              </a:bodyPr>
              <a:lstStyle/>
              <a:p>
                <a:r>
                  <a:rPr lang="en-IN"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Price per Square Foot vs. Price</a:t>
                </a:r>
                <a:endParaRPr lang="en-US"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6" name="TextBox 65">
                <a:extLst>
                  <a:ext uri="{FF2B5EF4-FFF2-40B4-BE49-F238E27FC236}">
                    <a16:creationId xmlns:a16="http://schemas.microsoft.com/office/drawing/2014/main" id="{BAFF49E7-F6A1-3CEB-AEF4-2356A3817EC0}"/>
                  </a:ext>
                </a:extLst>
              </p:cNvPr>
              <p:cNvSpPr txBox="1"/>
              <p:nvPr/>
            </p:nvSpPr>
            <p:spPr>
              <a:xfrm>
                <a:off x="747775" y="1666295"/>
                <a:ext cx="1888746" cy="846386"/>
              </a:xfrm>
              <a:prstGeom prst="rect">
                <a:avLst/>
              </a:prstGeom>
              <a:noFill/>
            </p:spPr>
            <p:txBody>
              <a:bodyPr wrap="square" rtlCol="0">
                <a:spAutoFit/>
              </a:bodyPr>
              <a:lstStyle/>
              <a:p>
                <a:r>
                  <a:rPr lang="en-IN" sz="1500" b="0" i="0" dirty="0">
                    <a:solidFill>
                      <a:srgbClr val="262626"/>
                    </a:solidFill>
                    <a:effectLst/>
                    <a:latin typeface="-apple-system"/>
                  </a:rPr>
                  <a:t>Scatter plot demonstrating the correlation between price per square foot and sale price.</a:t>
                </a:r>
                <a:endParaRPr lang="en-US" sz="1500" dirty="0">
                  <a:solidFill>
                    <a:schemeClr val="bg1">
                      <a:lumMod val="50000"/>
                    </a:schemeClr>
                  </a:solidFill>
                </a:endParaRPr>
              </a:p>
            </p:txBody>
          </p:sp>
        </p:grpSp>
      </p:grpSp>
      <p:grpSp>
        <p:nvGrpSpPr>
          <p:cNvPr id="90" name="Group 89">
            <a:extLst>
              <a:ext uri="{FF2B5EF4-FFF2-40B4-BE49-F238E27FC236}">
                <a16:creationId xmlns:a16="http://schemas.microsoft.com/office/drawing/2014/main" id="{4964BDD9-1304-DCE2-4EAC-00245286F3A5}"/>
              </a:ext>
            </a:extLst>
          </p:cNvPr>
          <p:cNvGrpSpPr/>
          <p:nvPr/>
        </p:nvGrpSpPr>
        <p:grpSpPr>
          <a:xfrm>
            <a:off x="10384489" y="4859608"/>
            <a:ext cx="2587126" cy="2587126"/>
            <a:chOff x="9719521" y="3604782"/>
            <a:chExt cx="2155938" cy="2155938"/>
          </a:xfrm>
        </p:grpSpPr>
        <p:grpSp>
          <p:nvGrpSpPr>
            <p:cNvPr id="35" name="Group 34">
              <a:extLst>
                <a:ext uri="{FF2B5EF4-FFF2-40B4-BE49-F238E27FC236}">
                  <a16:creationId xmlns:a16="http://schemas.microsoft.com/office/drawing/2014/main" id="{2C82C75F-B823-2A27-8CCC-5AA9A522DF18}"/>
                </a:ext>
              </a:extLst>
            </p:cNvPr>
            <p:cNvGrpSpPr/>
            <p:nvPr/>
          </p:nvGrpSpPr>
          <p:grpSpPr>
            <a:xfrm>
              <a:off x="9719521" y="3604782"/>
              <a:ext cx="2155938" cy="2155938"/>
              <a:chOff x="1602092" y="780527"/>
              <a:chExt cx="1682454" cy="1682454"/>
            </a:xfrm>
          </p:grpSpPr>
          <p:sp>
            <p:nvSpPr>
              <p:cNvPr id="36" name="Rectangle 35">
                <a:extLst>
                  <a:ext uri="{FF2B5EF4-FFF2-40B4-BE49-F238E27FC236}">
                    <a16:creationId xmlns:a16="http://schemas.microsoft.com/office/drawing/2014/main" id="{FB8D66A6-40C7-F0E2-71D5-2976631E217F}"/>
                  </a:ext>
                </a:extLst>
              </p:cNvPr>
              <p:cNvSpPr/>
              <p:nvPr/>
            </p:nvSpPr>
            <p:spPr>
              <a:xfrm>
                <a:off x="1602092" y="780527"/>
                <a:ext cx="1682454" cy="1682454"/>
              </a:xfrm>
              <a:prstGeom prst="rect">
                <a:avLst/>
              </a:prstGeom>
              <a:solidFill>
                <a:schemeClr val="bg1"/>
              </a:solidFill>
              <a:ln>
                <a:solidFill>
                  <a:srgbClr val="990033"/>
                </a:solidFill>
              </a:ln>
              <a:scene3d>
                <a:camera prst="obliqueBottomLeft"/>
                <a:lightRig rig="flood" dir="t"/>
              </a:scene3d>
              <a:sp3d extrusionH="1905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7" name="Rectangle 36">
                <a:extLst>
                  <a:ext uri="{FF2B5EF4-FFF2-40B4-BE49-F238E27FC236}">
                    <a16:creationId xmlns:a16="http://schemas.microsoft.com/office/drawing/2014/main" id="{E93EB624-1D85-74A6-D07D-96C8365F0E0E}"/>
                  </a:ext>
                </a:extLst>
              </p:cNvPr>
              <p:cNvSpPr/>
              <p:nvPr/>
            </p:nvSpPr>
            <p:spPr>
              <a:xfrm>
                <a:off x="1602092" y="780527"/>
                <a:ext cx="1682454" cy="1682454"/>
              </a:xfrm>
              <a:prstGeom prst="rect">
                <a:avLst/>
              </a:prstGeom>
              <a:solidFill>
                <a:schemeClr val="bg1"/>
              </a:solidFill>
              <a:ln>
                <a:solidFill>
                  <a:srgbClr val="7300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73" name="Group 72">
              <a:extLst>
                <a:ext uri="{FF2B5EF4-FFF2-40B4-BE49-F238E27FC236}">
                  <a16:creationId xmlns:a16="http://schemas.microsoft.com/office/drawing/2014/main" id="{8B9175F1-F7B2-7795-5050-62A68E58B22D}"/>
                </a:ext>
              </a:extLst>
            </p:cNvPr>
            <p:cNvGrpSpPr/>
            <p:nvPr/>
          </p:nvGrpSpPr>
          <p:grpSpPr>
            <a:xfrm>
              <a:off x="9840926" y="3667746"/>
              <a:ext cx="2034532" cy="1807643"/>
              <a:chOff x="723393" y="591234"/>
              <a:chExt cx="2034532" cy="1807643"/>
            </a:xfrm>
          </p:grpSpPr>
          <p:sp>
            <p:nvSpPr>
              <p:cNvPr id="74" name="TextBox 73">
                <a:extLst>
                  <a:ext uri="{FF2B5EF4-FFF2-40B4-BE49-F238E27FC236}">
                    <a16:creationId xmlns:a16="http://schemas.microsoft.com/office/drawing/2014/main" id="{A63CA62C-E5F7-6C1A-821F-243C000D7EF8}"/>
                  </a:ext>
                </a:extLst>
              </p:cNvPr>
              <p:cNvSpPr txBox="1"/>
              <p:nvPr/>
            </p:nvSpPr>
            <p:spPr>
              <a:xfrm>
                <a:off x="723393" y="591234"/>
                <a:ext cx="931668" cy="630942"/>
              </a:xfrm>
              <a:prstGeom prst="rect">
                <a:avLst/>
              </a:prstGeom>
              <a:noFill/>
            </p:spPr>
            <p:txBody>
              <a:bodyPr wrap="square" rtlCol="0">
                <a:spAutoFit/>
              </a:bodyPr>
              <a:lstStyle/>
              <a:p>
                <a:r>
                  <a:rPr lang="en-US" sz="4320"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07</a:t>
                </a:r>
              </a:p>
            </p:txBody>
          </p:sp>
          <p:sp>
            <p:nvSpPr>
              <p:cNvPr id="75" name="TextBox 74">
                <a:extLst>
                  <a:ext uri="{FF2B5EF4-FFF2-40B4-BE49-F238E27FC236}">
                    <a16:creationId xmlns:a16="http://schemas.microsoft.com/office/drawing/2014/main" id="{3069B069-DE08-9475-F3E4-C2B279A800B5}"/>
                  </a:ext>
                </a:extLst>
              </p:cNvPr>
              <p:cNvSpPr txBox="1"/>
              <p:nvPr/>
            </p:nvSpPr>
            <p:spPr>
              <a:xfrm>
                <a:off x="747773" y="1127686"/>
                <a:ext cx="2010152" cy="538609"/>
              </a:xfrm>
              <a:prstGeom prst="rect">
                <a:avLst/>
              </a:prstGeom>
              <a:noFill/>
            </p:spPr>
            <p:txBody>
              <a:bodyPr wrap="square" rtlCol="0">
                <a:spAutoFit/>
              </a:bodyPr>
              <a:lstStyle/>
              <a:p>
                <a:r>
                  <a:rPr lang="en-IN"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High Quality Indicator vs. Price</a:t>
                </a:r>
                <a:endParaRPr lang="en-US"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76" name="TextBox 75">
                <a:extLst>
                  <a:ext uri="{FF2B5EF4-FFF2-40B4-BE49-F238E27FC236}">
                    <a16:creationId xmlns:a16="http://schemas.microsoft.com/office/drawing/2014/main" id="{F96D6707-246B-BD50-7DD8-D96565791844}"/>
                  </a:ext>
                </a:extLst>
              </p:cNvPr>
              <p:cNvSpPr txBox="1"/>
              <p:nvPr/>
            </p:nvSpPr>
            <p:spPr>
              <a:xfrm>
                <a:off x="735584" y="1706380"/>
                <a:ext cx="1888746" cy="692497"/>
              </a:xfrm>
              <a:prstGeom prst="rect">
                <a:avLst/>
              </a:prstGeom>
              <a:noFill/>
            </p:spPr>
            <p:txBody>
              <a:bodyPr wrap="square" rtlCol="0">
                <a:spAutoFit/>
              </a:bodyPr>
              <a:lstStyle/>
              <a:p>
                <a:r>
                  <a:rPr lang="en-IN" sz="1600" b="0" i="0" dirty="0">
                    <a:solidFill>
                      <a:srgbClr val="262626"/>
                    </a:solidFill>
                    <a:effectLst/>
                    <a:latin typeface="-apple-system"/>
                  </a:rPr>
                  <a:t>Boxplot illustrating the effect of overall quality on sale price.</a:t>
                </a:r>
                <a:endParaRPr lang="en-US" sz="1440" dirty="0">
                  <a:solidFill>
                    <a:schemeClr val="bg1">
                      <a:lumMod val="50000"/>
                    </a:schemeClr>
                  </a:solidFill>
                </a:endParaRPr>
              </a:p>
            </p:txBody>
          </p:sp>
        </p:grpSp>
      </p:grpSp>
      <p:grpSp>
        <p:nvGrpSpPr>
          <p:cNvPr id="87" name="Group 86">
            <a:extLst>
              <a:ext uri="{FF2B5EF4-FFF2-40B4-BE49-F238E27FC236}">
                <a16:creationId xmlns:a16="http://schemas.microsoft.com/office/drawing/2014/main" id="{92ED5453-0734-22E4-086B-E8288F716A1C}"/>
              </a:ext>
            </a:extLst>
          </p:cNvPr>
          <p:cNvGrpSpPr/>
          <p:nvPr/>
        </p:nvGrpSpPr>
        <p:grpSpPr>
          <a:xfrm>
            <a:off x="2414810" y="4859608"/>
            <a:ext cx="2587126" cy="2587126"/>
            <a:chOff x="622812" y="3604782"/>
            <a:chExt cx="2155938" cy="2155938"/>
          </a:xfrm>
        </p:grpSpPr>
        <p:grpSp>
          <p:nvGrpSpPr>
            <p:cNvPr id="22" name="Group 21">
              <a:extLst>
                <a:ext uri="{FF2B5EF4-FFF2-40B4-BE49-F238E27FC236}">
                  <a16:creationId xmlns:a16="http://schemas.microsoft.com/office/drawing/2014/main" id="{9143B9DC-2B09-D1B8-86CF-0D780E0722E0}"/>
                </a:ext>
              </a:extLst>
            </p:cNvPr>
            <p:cNvGrpSpPr/>
            <p:nvPr/>
          </p:nvGrpSpPr>
          <p:grpSpPr>
            <a:xfrm>
              <a:off x="622812" y="3604782"/>
              <a:ext cx="2155938" cy="2155938"/>
              <a:chOff x="1602092" y="780527"/>
              <a:chExt cx="1682454" cy="1682454"/>
            </a:xfrm>
          </p:grpSpPr>
          <p:sp>
            <p:nvSpPr>
              <p:cNvPr id="23" name="Rectangle 22">
                <a:extLst>
                  <a:ext uri="{FF2B5EF4-FFF2-40B4-BE49-F238E27FC236}">
                    <a16:creationId xmlns:a16="http://schemas.microsoft.com/office/drawing/2014/main" id="{0D7E6E87-CA61-EFD7-09FB-019D275A35FB}"/>
                  </a:ext>
                </a:extLst>
              </p:cNvPr>
              <p:cNvSpPr/>
              <p:nvPr/>
            </p:nvSpPr>
            <p:spPr>
              <a:xfrm>
                <a:off x="1602092" y="780527"/>
                <a:ext cx="1682454" cy="1682454"/>
              </a:xfrm>
              <a:prstGeom prst="rect">
                <a:avLst/>
              </a:prstGeom>
              <a:solidFill>
                <a:schemeClr val="bg1"/>
              </a:solidFill>
              <a:ln>
                <a:solidFill>
                  <a:srgbClr val="FF6600"/>
                </a:solidFill>
              </a:ln>
              <a:scene3d>
                <a:camera prst="obliqueBottomLeft"/>
                <a:lightRig rig="flood" dir="t"/>
              </a:scene3d>
              <a:sp3d extrusionH="1905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4" name="Rectangle 23">
                <a:extLst>
                  <a:ext uri="{FF2B5EF4-FFF2-40B4-BE49-F238E27FC236}">
                    <a16:creationId xmlns:a16="http://schemas.microsoft.com/office/drawing/2014/main" id="{3CD59029-C79E-19BE-DC24-7DB50ABC09BA}"/>
                  </a:ext>
                </a:extLst>
              </p:cNvPr>
              <p:cNvSpPr/>
              <p:nvPr/>
            </p:nvSpPr>
            <p:spPr>
              <a:xfrm>
                <a:off x="1602092" y="780527"/>
                <a:ext cx="1682454" cy="1682454"/>
              </a:xfrm>
              <a:prstGeom prst="rect">
                <a:avLst/>
              </a:prstGeom>
              <a:solidFill>
                <a:schemeClr val="bg1"/>
              </a:solidFill>
              <a:ln>
                <a:solidFill>
                  <a:srgbClr val="BF4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78" name="Group 77">
              <a:extLst>
                <a:ext uri="{FF2B5EF4-FFF2-40B4-BE49-F238E27FC236}">
                  <a16:creationId xmlns:a16="http://schemas.microsoft.com/office/drawing/2014/main" id="{B183322B-6A84-141F-935A-74C864977D13}"/>
                </a:ext>
              </a:extLst>
            </p:cNvPr>
            <p:cNvGrpSpPr/>
            <p:nvPr/>
          </p:nvGrpSpPr>
          <p:grpSpPr>
            <a:xfrm>
              <a:off x="723393" y="3706332"/>
              <a:ext cx="2034532" cy="1767558"/>
              <a:chOff x="723393" y="591234"/>
              <a:chExt cx="2034532" cy="1767558"/>
            </a:xfrm>
          </p:grpSpPr>
          <p:sp>
            <p:nvSpPr>
              <p:cNvPr id="79" name="TextBox 78">
                <a:extLst>
                  <a:ext uri="{FF2B5EF4-FFF2-40B4-BE49-F238E27FC236}">
                    <a16:creationId xmlns:a16="http://schemas.microsoft.com/office/drawing/2014/main" id="{83514947-4F2A-5661-1CAB-F2617BD6964E}"/>
                  </a:ext>
                </a:extLst>
              </p:cNvPr>
              <p:cNvSpPr txBox="1"/>
              <p:nvPr/>
            </p:nvSpPr>
            <p:spPr>
              <a:xfrm>
                <a:off x="723393" y="591234"/>
                <a:ext cx="931668" cy="630942"/>
              </a:xfrm>
              <a:prstGeom prst="rect">
                <a:avLst/>
              </a:prstGeom>
              <a:noFill/>
            </p:spPr>
            <p:txBody>
              <a:bodyPr wrap="square" rtlCol="0">
                <a:spAutoFit/>
              </a:bodyPr>
              <a:lstStyle/>
              <a:p>
                <a:r>
                  <a:rPr lang="en-US" sz="4320"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05</a:t>
                </a:r>
              </a:p>
            </p:txBody>
          </p:sp>
          <p:sp>
            <p:nvSpPr>
              <p:cNvPr id="80" name="TextBox 79">
                <a:extLst>
                  <a:ext uri="{FF2B5EF4-FFF2-40B4-BE49-F238E27FC236}">
                    <a16:creationId xmlns:a16="http://schemas.microsoft.com/office/drawing/2014/main" id="{ADC2E7AA-3BA9-FC45-39A5-8DA81D0003AF}"/>
                  </a:ext>
                </a:extLst>
              </p:cNvPr>
              <p:cNvSpPr txBox="1"/>
              <p:nvPr/>
            </p:nvSpPr>
            <p:spPr>
              <a:xfrm>
                <a:off x="747773" y="1127686"/>
                <a:ext cx="2010152" cy="538609"/>
              </a:xfrm>
              <a:prstGeom prst="rect">
                <a:avLst/>
              </a:prstGeom>
              <a:noFill/>
            </p:spPr>
            <p:txBody>
              <a:bodyPr wrap="square" rtlCol="0">
                <a:spAutoFit/>
              </a:bodyPr>
              <a:lstStyle/>
              <a:p>
                <a:r>
                  <a:rPr lang="en-US"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Property Age vs. Price</a:t>
                </a:r>
              </a:p>
            </p:txBody>
          </p:sp>
          <p:sp>
            <p:nvSpPr>
              <p:cNvPr id="81" name="TextBox 80">
                <a:extLst>
                  <a:ext uri="{FF2B5EF4-FFF2-40B4-BE49-F238E27FC236}">
                    <a16:creationId xmlns:a16="http://schemas.microsoft.com/office/drawing/2014/main" id="{57C58F9D-C1DF-64EB-504A-8BB99DC2D17E}"/>
                  </a:ext>
                </a:extLst>
              </p:cNvPr>
              <p:cNvSpPr txBox="1"/>
              <p:nvPr/>
            </p:nvSpPr>
            <p:spPr>
              <a:xfrm>
                <a:off x="747775" y="1666295"/>
                <a:ext cx="1888746" cy="692497"/>
              </a:xfrm>
              <a:prstGeom prst="rect">
                <a:avLst/>
              </a:prstGeom>
              <a:noFill/>
            </p:spPr>
            <p:txBody>
              <a:bodyPr wrap="square" rtlCol="0">
                <a:spAutoFit/>
              </a:bodyPr>
              <a:lstStyle/>
              <a:p>
                <a:r>
                  <a:rPr lang="en-IN" sz="1600" b="0" i="0" dirty="0">
                    <a:solidFill>
                      <a:srgbClr val="262626"/>
                    </a:solidFill>
                    <a:effectLst/>
                    <a:latin typeface="-apple-system"/>
                  </a:rPr>
                  <a:t>Scatter plot indicating how property age affects sale price.</a:t>
                </a:r>
                <a:endParaRPr lang="en-US" sz="1440" dirty="0">
                  <a:solidFill>
                    <a:schemeClr val="bg1">
                      <a:lumMod val="50000"/>
                    </a:schemeClr>
                  </a:solidFill>
                </a:endParaRPr>
              </a:p>
            </p:txBody>
          </p:sp>
        </p:grpSp>
      </p:grpSp>
      <p:sp>
        <p:nvSpPr>
          <p:cNvPr id="2" name="Text 0">
            <a:extLst>
              <a:ext uri="{FF2B5EF4-FFF2-40B4-BE49-F238E27FC236}">
                <a16:creationId xmlns:a16="http://schemas.microsoft.com/office/drawing/2014/main" id="{DCA3BE12-EC39-84EC-AFA5-1C480B61A6EB}"/>
              </a:ext>
            </a:extLst>
          </p:cNvPr>
          <p:cNvSpPr/>
          <p:nvPr/>
        </p:nvSpPr>
        <p:spPr>
          <a:xfrm>
            <a:off x="1986073" y="82927"/>
            <a:ext cx="10621890" cy="704017"/>
          </a:xfrm>
          <a:prstGeom prst="rect">
            <a:avLst/>
          </a:prstGeom>
          <a:noFill/>
          <a:ln/>
        </p:spPr>
        <p:txBody>
          <a:bodyPr wrap="square" lIns="0" tIns="0" rIns="0" bIns="0" rtlCol="0" anchor="t"/>
          <a:lstStyle/>
          <a:p>
            <a:pPr marL="0" indent="0" algn="ctr">
              <a:lnSpc>
                <a:spcPts val="5500"/>
              </a:lnSpc>
              <a:buNone/>
            </a:pPr>
            <a:r>
              <a:rPr lang="en-IN" sz="4000" dirty="0">
                <a:solidFill>
                  <a:srgbClr val="002060"/>
                </a:solidFill>
                <a:latin typeface="Russo One" panose="02000503050000020004" pitchFamily="2" charset="0"/>
                <a:ea typeface="Nunito Semi Bold" pitchFamily="34" charset="-122"/>
                <a:cs typeface="Nunito Semi Bold" pitchFamily="34" charset="-120"/>
              </a:rPr>
              <a:t>Feature Engineering and Size Impact</a:t>
            </a:r>
            <a:endParaRPr lang="en-US" sz="4000" dirty="0">
              <a:solidFill>
                <a:srgbClr val="002060"/>
              </a:solidFill>
              <a:latin typeface="Russo One" panose="02000503050000020004" pitchFamily="2" charset="0"/>
            </a:endParaRPr>
          </a:p>
        </p:txBody>
      </p:sp>
    </p:spTree>
    <p:extLst>
      <p:ext uri="{BB962C8B-B14F-4D97-AF65-F5344CB8AC3E}">
        <p14:creationId xmlns:p14="http://schemas.microsoft.com/office/powerpoint/2010/main" val="102294983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56000">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14:bounceEnd="56000">
                                          <p:cBhvr additive="base">
                                            <p:cTn id="7" dur="500" fill="hold"/>
                                            <p:tgtEl>
                                              <p:spTgt spid="83"/>
                                            </p:tgtEl>
                                            <p:attrNameLst>
                                              <p:attrName>ppt_x</p:attrName>
                                            </p:attrNameLst>
                                          </p:cBhvr>
                                          <p:tavLst>
                                            <p:tav tm="0">
                                              <p:val>
                                                <p:strVal val="#ppt_x"/>
                                              </p:val>
                                            </p:tav>
                                            <p:tav tm="100000">
                                              <p:val>
                                                <p:strVal val="#ppt_x"/>
                                              </p:val>
                                            </p:tav>
                                          </p:tavLst>
                                        </p:anim>
                                        <p:anim calcmode="lin" valueType="num" p14:bounceEnd="56000">
                                          <p:cBhvr additive="base">
                                            <p:cTn id="8"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14:presetBounceEnd="56000">
                                      <p:stCondLst>
                                        <p:cond delay="0"/>
                                      </p:stCondLst>
                                      <p:childTnLst>
                                        <p:set>
                                          <p:cBhvr>
                                            <p:cTn id="12" dur="1" fill="hold">
                                              <p:stCondLst>
                                                <p:cond delay="0"/>
                                              </p:stCondLst>
                                            </p:cTn>
                                            <p:tgtEl>
                                              <p:spTgt spid="84"/>
                                            </p:tgtEl>
                                            <p:attrNameLst>
                                              <p:attrName>style.visibility</p:attrName>
                                            </p:attrNameLst>
                                          </p:cBhvr>
                                          <p:to>
                                            <p:strVal val="visible"/>
                                          </p:to>
                                        </p:set>
                                        <p:anim calcmode="lin" valueType="num" p14:bounceEnd="56000">
                                          <p:cBhvr additive="base">
                                            <p:cTn id="13" dur="500" fill="hold"/>
                                            <p:tgtEl>
                                              <p:spTgt spid="84"/>
                                            </p:tgtEl>
                                            <p:attrNameLst>
                                              <p:attrName>ppt_x</p:attrName>
                                            </p:attrNameLst>
                                          </p:cBhvr>
                                          <p:tavLst>
                                            <p:tav tm="0">
                                              <p:val>
                                                <p:strVal val="#ppt_x"/>
                                              </p:val>
                                            </p:tav>
                                            <p:tav tm="100000">
                                              <p:val>
                                                <p:strVal val="#ppt_x"/>
                                              </p:val>
                                            </p:tav>
                                          </p:tavLst>
                                        </p:anim>
                                        <p:anim calcmode="lin" valueType="num" p14:bounceEnd="56000">
                                          <p:cBhvr additive="base">
                                            <p:cTn id="14"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14:presetBounceEnd="56000">
                                      <p:stCondLst>
                                        <p:cond delay="0"/>
                                      </p:stCondLst>
                                      <p:childTnLst>
                                        <p:set>
                                          <p:cBhvr>
                                            <p:cTn id="18" dur="1" fill="hold">
                                              <p:stCondLst>
                                                <p:cond delay="0"/>
                                              </p:stCondLst>
                                            </p:cTn>
                                            <p:tgtEl>
                                              <p:spTgt spid="85"/>
                                            </p:tgtEl>
                                            <p:attrNameLst>
                                              <p:attrName>style.visibility</p:attrName>
                                            </p:attrNameLst>
                                          </p:cBhvr>
                                          <p:to>
                                            <p:strVal val="visible"/>
                                          </p:to>
                                        </p:set>
                                        <p:anim calcmode="lin" valueType="num" p14:bounceEnd="56000">
                                          <p:cBhvr additive="base">
                                            <p:cTn id="19" dur="500" fill="hold"/>
                                            <p:tgtEl>
                                              <p:spTgt spid="85"/>
                                            </p:tgtEl>
                                            <p:attrNameLst>
                                              <p:attrName>ppt_x</p:attrName>
                                            </p:attrNameLst>
                                          </p:cBhvr>
                                          <p:tavLst>
                                            <p:tav tm="0">
                                              <p:val>
                                                <p:strVal val="#ppt_x"/>
                                              </p:val>
                                            </p:tav>
                                            <p:tav tm="100000">
                                              <p:val>
                                                <p:strVal val="#ppt_x"/>
                                              </p:val>
                                            </p:tav>
                                          </p:tavLst>
                                        </p:anim>
                                        <p:anim calcmode="lin" valueType="num" p14:bounceEnd="56000">
                                          <p:cBhvr additive="base">
                                            <p:cTn id="20"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14:presetBounceEnd="56000">
                                      <p:stCondLst>
                                        <p:cond delay="0"/>
                                      </p:stCondLst>
                                      <p:childTnLst>
                                        <p:set>
                                          <p:cBhvr>
                                            <p:cTn id="24" dur="1" fill="hold">
                                              <p:stCondLst>
                                                <p:cond delay="0"/>
                                              </p:stCondLst>
                                            </p:cTn>
                                            <p:tgtEl>
                                              <p:spTgt spid="86"/>
                                            </p:tgtEl>
                                            <p:attrNameLst>
                                              <p:attrName>style.visibility</p:attrName>
                                            </p:attrNameLst>
                                          </p:cBhvr>
                                          <p:to>
                                            <p:strVal val="visible"/>
                                          </p:to>
                                        </p:set>
                                        <p:anim calcmode="lin" valueType="num" p14:bounceEnd="56000">
                                          <p:cBhvr additive="base">
                                            <p:cTn id="25" dur="500" fill="hold"/>
                                            <p:tgtEl>
                                              <p:spTgt spid="86"/>
                                            </p:tgtEl>
                                            <p:attrNameLst>
                                              <p:attrName>ppt_x</p:attrName>
                                            </p:attrNameLst>
                                          </p:cBhvr>
                                          <p:tavLst>
                                            <p:tav tm="0">
                                              <p:val>
                                                <p:strVal val="#ppt_x"/>
                                              </p:val>
                                            </p:tav>
                                            <p:tav tm="100000">
                                              <p:val>
                                                <p:strVal val="#ppt_x"/>
                                              </p:val>
                                            </p:tav>
                                          </p:tavLst>
                                        </p:anim>
                                        <p:anim calcmode="lin" valueType="num" p14:bounceEnd="56000">
                                          <p:cBhvr additive="base">
                                            <p:cTn id="26"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14:presetBounceEnd="56000">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14:bounceEnd="56000">
                                          <p:cBhvr additive="base">
                                            <p:cTn id="31" dur="500" fill="hold"/>
                                            <p:tgtEl>
                                              <p:spTgt spid="87"/>
                                            </p:tgtEl>
                                            <p:attrNameLst>
                                              <p:attrName>ppt_x</p:attrName>
                                            </p:attrNameLst>
                                          </p:cBhvr>
                                          <p:tavLst>
                                            <p:tav tm="0">
                                              <p:val>
                                                <p:strVal val="#ppt_x"/>
                                              </p:val>
                                            </p:tav>
                                            <p:tav tm="100000">
                                              <p:val>
                                                <p:strVal val="#ppt_x"/>
                                              </p:val>
                                            </p:tav>
                                          </p:tavLst>
                                        </p:anim>
                                        <p:anim calcmode="lin" valueType="num" p14:bounceEnd="56000">
                                          <p:cBhvr additive="base">
                                            <p:cTn id="3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14:presetBounceEnd="56000">
                                      <p:stCondLst>
                                        <p:cond delay="0"/>
                                      </p:stCondLst>
                                      <p:childTnLst>
                                        <p:set>
                                          <p:cBhvr>
                                            <p:cTn id="36" dur="1" fill="hold">
                                              <p:stCondLst>
                                                <p:cond delay="0"/>
                                              </p:stCondLst>
                                            </p:cTn>
                                            <p:tgtEl>
                                              <p:spTgt spid="88"/>
                                            </p:tgtEl>
                                            <p:attrNameLst>
                                              <p:attrName>style.visibility</p:attrName>
                                            </p:attrNameLst>
                                          </p:cBhvr>
                                          <p:to>
                                            <p:strVal val="visible"/>
                                          </p:to>
                                        </p:set>
                                        <p:anim calcmode="lin" valueType="num" p14:bounceEnd="56000">
                                          <p:cBhvr additive="base">
                                            <p:cTn id="37" dur="500" fill="hold"/>
                                            <p:tgtEl>
                                              <p:spTgt spid="88"/>
                                            </p:tgtEl>
                                            <p:attrNameLst>
                                              <p:attrName>ppt_x</p:attrName>
                                            </p:attrNameLst>
                                          </p:cBhvr>
                                          <p:tavLst>
                                            <p:tav tm="0">
                                              <p:val>
                                                <p:strVal val="#ppt_x"/>
                                              </p:val>
                                            </p:tav>
                                            <p:tav tm="100000">
                                              <p:val>
                                                <p:strVal val="#ppt_x"/>
                                              </p:val>
                                            </p:tav>
                                          </p:tavLst>
                                        </p:anim>
                                        <p:anim calcmode="lin" valueType="num" p14:bounceEnd="56000">
                                          <p:cBhvr additive="base">
                                            <p:cTn id="3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14:presetBounceEnd="56000">
                                      <p:stCondLst>
                                        <p:cond delay="0"/>
                                      </p:stCondLst>
                                      <p:childTnLst>
                                        <p:set>
                                          <p:cBhvr>
                                            <p:cTn id="42" dur="1" fill="hold">
                                              <p:stCondLst>
                                                <p:cond delay="0"/>
                                              </p:stCondLst>
                                            </p:cTn>
                                            <p:tgtEl>
                                              <p:spTgt spid="90"/>
                                            </p:tgtEl>
                                            <p:attrNameLst>
                                              <p:attrName>style.visibility</p:attrName>
                                            </p:attrNameLst>
                                          </p:cBhvr>
                                          <p:to>
                                            <p:strVal val="visible"/>
                                          </p:to>
                                        </p:set>
                                        <p:anim calcmode="lin" valueType="num" p14:bounceEnd="56000">
                                          <p:cBhvr additive="base">
                                            <p:cTn id="43" dur="500" fill="hold"/>
                                            <p:tgtEl>
                                              <p:spTgt spid="90"/>
                                            </p:tgtEl>
                                            <p:attrNameLst>
                                              <p:attrName>ppt_x</p:attrName>
                                            </p:attrNameLst>
                                          </p:cBhvr>
                                          <p:tavLst>
                                            <p:tav tm="0">
                                              <p:val>
                                                <p:strVal val="#ppt_x"/>
                                              </p:val>
                                            </p:tav>
                                            <p:tav tm="100000">
                                              <p:val>
                                                <p:strVal val="#ppt_x"/>
                                              </p:val>
                                            </p:tav>
                                          </p:tavLst>
                                        </p:anim>
                                        <p:anim calcmode="lin" valueType="num" p14:bounceEnd="56000">
                                          <p:cBhvr additive="base">
                                            <p:cTn id="44"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fill="hold"/>
                                            <p:tgtEl>
                                              <p:spTgt spid="83"/>
                                            </p:tgtEl>
                                            <p:attrNameLst>
                                              <p:attrName>ppt_x</p:attrName>
                                            </p:attrNameLst>
                                          </p:cBhvr>
                                          <p:tavLst>
                                            <p:tav tm="0">
                                              <p:val>
                                                <p:strVal val="#ppt_x"/>
                                              </p:val>
                                            </p:tav>
                                            <p:tav tm="100000">
                                              <p:val>
                                                <p:strVal val="#ppt_x"/>
                                              </p:val>
                                            </p:tav>
                                          </p:tavLst>
                                        </p:anim>
                                        <p:anim calcmode="lin" valueType="num">
                                          <p:cBhvr additive="base">
                                            <p:cTn id="8"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4"/>
                                            </p:tgtEl>
                                            <p:attrNameLst>
                                              <p:attrName>style.visibility</p:attrName>
                                            </p:attrNameLst>
                                          </p:cBhvr>
                                          <p:to>
                                            <p:strVal val="visible"/>
                                          </p:to>
                                        </p:set>
                                        <p:anim calcmode="lin" valueType="num">
                                          <p:cBhvr additive="base">
                                            <p:cTn id="13" dur="500" fill="hold"/>
                                            <p:tgtEl>
                                              <p:spTgt spid="84"/>
                                            </p:tgtEl>
                                            <p:attrNameLst>
                                              <p:attrName>ppt_x</p:attrName>
                                            </p:attrNameLst>
                                          </p:cBhvr>
                                          <p:tavLst>
                                            <p:tav tm="0">
                                              <p:val>
                                                <p:strVal val="#ppt_x"/>
                                              </p:val>
                                            </p:tav>
                                            <p:tav tm="100000">
                                              <p:val>
                                                <p:strVal val="#ppt_x"/>
                                              </p:val>
                                            </p:tav>
                                          </p:tavLst>
                                        </p:anim>
                                        <p:anim calcmode="lin" valueType="num">
                                          <p:cBhvr additive="base">
                                            <p:cTn id="14"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anim calcmode="lin" valueType="num">
                                          <p:cBhvr additive="base">
                                            <p:cTn id="19" dur="500" fill="hold"/>
                                            <p:tgtEl>
                                              <p:spTgt spid="85"/>
                                            </p:tgtEl>
                                            <p:attrNameLst>
                                              <p:attrName>ppt_x</p:attrName>
                                            </p:attrNameLst>
                                          </p:cBhvr>
                                          <p:tavLst>
                                            <p:tav tm="0">
                                              <p:val>
                                                <p:strVal val="#ppt_x"/>
                                              </p:val>
                                            </p:tav>
                                            <p:tav tm="100000">
                                              <p:val>
                                                <p:strVal val="#ppt_x"/>
                                              </p:val>
                                            </p:tav>
                                          </p:tavLst>
                                        </p:anim>
                                        <p:anim calcmode="lin" valueType="num">
                                          <p:cBhvr additive="base">
                                            <p:cTn id="20"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anim calcmode="lin" valueType="num">
                                          <p:cBhvr additive="base">
                                            <p:cTn id="25" dur="500" fill="hold"/>
                                            <p:tgtEl>
                                              <p:spTgt spid="86"/>
                                            </p:tgtEl>
                                            <p:attrNameLst>
                                              <p:attrName>ppt_x</p:attrName>
                                            </p:attrNameLst>
                                          </p:cBhvr>
                                          <p:tavLst>
                                            <p:tav tm="0">
                                              <p:val>
                                                <p:strVal val="#ppt_x"/>
                                              </p:val>
                                            </p:tav>
                                            <p:tav tm="100000">
                                              <p:val>
                                                <p:strVal val="#ppt_x"/>
                                              </p:val>
                                            </p:tav>
                                          </p:tavLst>
                                        </p:anim>
                                        <p:anim calcmode="lin" valueType="num">
                                          <p:cBhvr additive="base">
                                            <p:cTn id="26"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cBhvr additive="base">
                                            <p:cTn id="31" dur="500" fill="hold"/>
                                            <p:tgtEl>
                                              <p:spTgt spid="87"/>
                                            </p:tgtEl>
                                            <p:attrNameLst>
                                              <p:attrName>ppt_x</p:attrName>
                                            </p:attrNameLst>
                                          </p:cBhvr>
                                          <p:tavLst>
                                            <p:tav tm="0">
                                              <p:val>
                                                <p:strVal val="#ppt_x"/>
                                              </p:val>
                                            </p:tav>
                                            <p:tav tm="100000">
                                              <p:val>
                                                <p:strVal val="#ppt_x"/>
                                              </p:val>
                                            </p:tav>
                                          </p:tavLst>
                                        </p:anim>
                                        <p:anim calcmode="lin" valueType="num">
                                          <p:cBhvr additive="base">
                                            <p:cTn id="3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8"/>
                                            </p:tgtEl>
                                            <p:attrNameLst>
                                              <p:attrName>style.visibility</p:attrName>
                                            </p:attrNameLst>
                                          </p:cBhvr>
                                          <p:to>
                                            <p:strVal val="visible"/>
                                          </p:to>
                                        </p:set>
                                        <p:anim calcmode="lin" valueType="num">
                                          <p:cBhvr additive="base">
                                            <p:cTn id="37" dur="500" fill="hold"/>
                                            <p:tgtEl>
                                              <p:spTgt spid="88"/>
                                            </p:tgtEl>
                                            <p:attrNameLst>
                                              <p:attrName>ppt_x</p:attrName>
                                            </p:attrNameLst>
                                          </p:cBhvr>
                                          <p:tavLst>
                                            <p:tav tm="0">
                                              <p:val>
                                                <p:strVal val="#ppt_x"/>
                                              </p:val>
                                            </p:tav>
                                            <p:tav tm="100000">
                                              <p:val>
                                                <p:strVal val="#ppt_x"/>
                                              </p:val>
                                            </p:tav>
                                          </p:tavLst>
                                        </p:anim>
                                        <p:anim calcmode="lin" valueType="num">
                                          <p:cBhvr additive="base">
                                            <p:cTn id="3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anim calcmode="lin" valueType="num">
                                          <p:cBhvr additive="base">
                                            <p:cTn id="43" dur="500" fill="hold"/>
                                            <p:tgtEl>
                                              <p:spTgt spid="89"/>
                                            </p:tgtEl>
                                            <p:attrNameLst>
                                              <p:attrName>ppt_x</p:attrName>
                                            </p:attrNameLst>
                                          </p:cBhvr>
                                          <p:tavLst>
                                            <p:tav tm="0">
                                              <p:val>
                                                <p:strVal val="#ppt_x"/>
                                              </p:val>
                                            </p:tav>
                                            <p:tav tm="100000">
                                              <p:val>
                                                <p:strVal val="#ppt_x"/>
                                              </p:val>
                                            </p:tav>
                                          </p:tavLst>
                                        </p:anim>
                                        <p:anim calcmode="lin" valueType="num">
                                          <p:cBhvr additive="base">
                                            <p:cTn id="4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0"/>
                                            </p:tgtEl>
                                            <p:attrNameLst>
                                              <p:attrName>style.visibility</p:attrName>
                                            </p:attrNameLst>
                                          </p:cBhvr>
                                          <p:to>
                                            <p:strVal val="visible"/>
                                          </p:to>
                                        </p:set>
                                        <p:anim calcmode="lin" valueType="num">
                                          <p:cBhvr additive="base">
                                            <p:cTn id="49" dur="500" fill="hold"/>
                                            <p:tgtEl>
                                              <p:spTgt spid="90"/>
                                            </p:tgtEl>
                                            <p:attrNameLst>
                                              <p:attrName>ppt_x</p:attrName>
                                            </p:attrNameLst>
                                          </p:cBhvr>
                                          <p:tavLst>
                                            <p:tav tm="0">
                                              <p:val>
                                                <p:strVal val="#ppt_x"/>
                                              </p:val>
                                            </p:tav>
                                            <p:tav tm="100000">
                                              <p:val>
                                                <p:strVal val="#ppt_x"/>
                                              </p:val>
                                            </p:tav>
                                          </p:tavLst>
                                        </p:anim>
                                        <p:anim calcmode="lin" valueType="num">
                                          <p:cBhvr additive="base">
                                            <p:cTn id="50"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TotalTime>
  <Words>1008</Words>
  <Application>Microsoft Office PowerPoint</Application>
  <PresentationFormat>Custom</PresentationFormat>
  <Paragraphs>157</Paragraphs>
  <Slides>12</Slides>
  <Notes>9</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12</vt:i4>
      </vt:variant>
    </vt:vector>
  </HeadingPairs>
  <TitlesOfParts>
    <vt:vector size="31" baseType="lpstr">
      <vt:lpstr>Arial</vt:lpstr>
      <vt:lpstr>Economica</vt:lpstr>
      <vt:lpstr>PT Sans</vt:lpstr>
      <vt:lpstr>Century Gothic</vt:lpstr>
      <vt:lpstr>Russo One</vt:lpstr>
      <vt:lpstr>Lato</vt:lpstr>
      <vt:lpstr>Ravie</vt:lpstr>
      <vt:lpstr>Wingdings</vt:lpstr>
      <vt:lpstr>Open Sans Extrabold</vt:lpstr>
      <vt:lpstr>Georgia Pro Cond</vt:lpstr>
      <vt:lpstr>Calibri</vt:lpstr>
      <vt:lpstr>Rajdhani bold</vt:lpstr>
      <vt:lpstr>Nunito Semi Bold</vt:lpstr>
      <vt:lpstr>Calibri Light</vt:lpstr>
      <vt:lpstr>Lora</vt:lpstr>
      <vt:lpstr>-apple-system</vt:lpstr>
      <vt:lpstr>Roboto Black</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LENOVO LAPTOP</cp:lastModifiedBy>
  <cp:revision>3</cp:revision>
  <dcterms:created xsi:type="dcterms:W3CDTF">2024-11-11T05:50:19Z</dcterms:created>
  <dcterms:modified xsi:type="dcterms:W3CDTF">2024-11-11T13:01:13Z</dcterms:modified>
</cp:coreProperties>
</file>